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handoutMasterIdLst>
    <p:handoutMasterId r:id="rId9"/>
  </p:handoutMasterIdLst>
  <p:sldIdLst>
    <p:sldId id="437" r:id="rId2"/>
    <p:sldId id="438" r:id="rId3"/>
    <p:sldId id="439" r:id="rId4"/>
    <p:sldId id="447" r:id="rId5"/>
    <p:sldId id="451" r:id="rId6"/>
    <p:sldId id="452" r:id="rId7"/>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2974" cy="467281"/>
          </a:xfrm>
          <a:prstGeom prst="rect">
            <a:avLst/>
          </a:prstGeom>
        </p:spPr>
        <p:txBody>
          <a:bodyPr vert="horz" lIns="93640" tIns="46821" rIns="93640" bIns="46821" rtlCol="0"/>
          <a:lstStyle>
            <a:lvl1pPr algn="l">
              <a:defRPr sz="1200"/>
            </a:lvl1pPr>
          </a:lstStyle>
          <a:p>
            <a:endParaRPr lang="en-US"/>
          </a:p>
        </p:txBody>
      </p:sp>
      <p:sp>
        <p:nvSpPr>
          <p:cNvPr id="3" name="Date Placeholder 2"/>
          <p:cNvSpPr>
            <a:spLocks noGrp="1"/>
          </p:cNvSpPr>
          <p:nvPr>
            <p:ph type="dt" sz="quarter" idx="1"/>
          </p:nvPr>
        </p:nvSpPr>
        <p:spPr>
          <a:xfrm>
            <a:off x="3990721" y="1"/>
            <a:ext cx="3052974" cy="467281"/>
          </a:xfrm>
          <a:prstGeom prst="rect">
            <a:avLst/>
          </a:prstGeom>
        </p:spPr>
        <p:txBody>
          <a:bodyPr vert="horz" lIns="93640" tIns="46821" rIns="93640" bIns="46821" rtlCol="0"/>
          <a:lstStyle>
            <a:lvl1pPr algn="r">
              <a:defRPr sz="1200"/>
            </a:lvl1pPr>
          </a:lstStyle>
          <a:p>
            <a:fld id="{E0E019D7-95E9-4F77-8A75-08DBD3E612F6}" type="datetimeFigureOut">
              <a:rPr lang="en-US" smtClean="0"/>
              <a:t>9/8/2020</a:t>
            </a:fld>
            <a:endParaRPr lang="en-US"/>
          </a:p>
        </p:txBody>
      </p:sp>
      <p:sp>
        <p:nvSpPr>
          <p:cNvPr id="4" name="Footer Placeholder 3"/>
          <p:cNvSpPr>
            <a:spLocks noGrp="1"/>
          </p:cNvSpPr>
          <p:nvPr>
            <p:ph type="ftr" sz="quarter" idx="2"/>
          </p:nvPr>
        </p:nvSpPr>
        <p:spPr>
          <a:xfrm>
            <a:off x="0" y="8876713"/>
            <a:ext cx="3052974" cy="467281"/>
          </a:xfrm>
          <a:prstGeom prst="rect">
            <a:avLst/>
          </a:prstGeom>
        </p:spPr>
        <p:txBody>
          <a:bodyPr vert="horz" lIns="93640" tIns="46821" rIns="93640" bIns="46821" rtlCol="0" anchor="b"/>
          <a:lstStyle>
            <a:lvl1pPr algn="l">
              <a:defRPr sz="1200"/>
            </a:lvl1pPr>
          </a:lstStyle>
          <a:p>
            <a:endParaRPr lang="en-US"/>
          </a:p>
        </p:txBody>
      </p:sp>
      <p:sp>
        <p:nvSpPr>
          <p:cNvPr id="5" name="Slide Number Placeholder 4"/>
          <p:cNvSpPr>
            <a:spLocks noGrp="1"/>
          </p:cNvSpPr>
          <p:nvPr>
            <p:ph type="sldNum" sz="quarter" idx="3"/>
          </p:nvPr>
        </p:nvSpPr>
        <p:spPr>
          <a:xfrm>
            <a:off x="3990721" y="8876713"/>
            <a:ext cx="3052974" cy="467281"/>
          </a:xfrm>
          <a:prstGeom prst="rect">
            <a:avLst/>
          </a:prstGeom>
        </p:spPr>
        <p:txBody>
          <a:bodyPr vert="horz" lIns="93640" tIns="46821" rIns="93640" bIns="46821" rtlCol="0" anchor="b"/>
          <a:lstStyle>
            <a:lvl1pPr algn="r">
              <a:defRPr sz="1200"/>
            </a:lvl1pPr>
          </a:lstStyle>
          <a:p>
            <a:fld id="{A6F9A1FD-68E8-491E-A3A6-6829DC49BF92}" type="slidenum">
              <a:rPr lang="en-US" smtClean="0"/>
              <a:t>‹#›</a:t>
            </a:fld>
            <a:endParaRPr lang="en-US"/>
          </a:p>
        </p:txBody>
      </p:sp>
    </p:spTree>
    <p:extLst>
      <p:ext uri="{BB962C8B-B14F-4D97-AF65-F5344CB8AC3E}">
        <p14:creationId xmlns:p14="http://schemas.microsoft.com/office/powerpoint/2010/main" val="20935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0975" y="0"/>
            <a:ext cx="3052763" cy="468313"/>
          </a:xfrm>
          <a:prstGeom prst="rect">
            <a:avLst/>
          </a:prstGeom>
        </p:spPr>
        <p:txBody>
          <a:bodyPr vert="horz" lIns="91440" tIns="45720" rIns="91440" bIns="45720" rtlCol="0"/>
          <a:lstStyle>
            <a:lvl1pPr algn="r">
              <a:defRPr sz="1200"/>
            </a:lvl1pPr>
          </a:lstStyle>
          <a:p>
            <a:fld id="{D6F3DFEC-8D63-4816-AA60-0BD082A27E05}" type="datetimeFigureOut">
              <a:rPr lang="en-US" smtClean="0"/>
              <a:t>9/8/2020</a:t>
            </a:fld>
            <a:endParaRPr lang="en-US"/>
          </a:p>
        </p:txBody>
      </p:sp>
      <p:sp>
        <p:nvSpPr>
          <p:cNvPr id="4" name="Slide Image Placeholder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97388"/>
            <a:ext cx="5635625" cy="3679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7300"/>
            <a:ext cx="3052763"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0975" y="8877300"/>
            <a:ext cx="3052763" cy="468313"/>
          </a:xfrm>
          <a:prstGeom prst="rect">
            <a:avLst/>
          </a:prstGeom>
        </p:spPr>
        <p:txBody>
          <a:bodyPr vert="horz" lIns="91440" tIns="45720" rIns="91440" bIns="45720" rtlCol="0" anchor="b"/>
          <a:lstStyle>
            <a:lvl1pPr algn="r">
              <a:defRPr sz="1200"/>
            </a:lvl1pPr>
          </a:lstStyle>
          <a:p>
            <a:fld id="{9F04B6E6-7450-4500-AC8D-971D0780A619}" type="slidenum">
              <a:rPr lang="en-US" smtClean="0"/>
              <a:t>‹#›</a:t>
            </a:fld>
            <a:endParaRPr lang="en-US"/>
          </a:p>
        </p:txBody>
      </p:sp>
    </p:spTree>
    <p:extLst>
      <p:ext uri="{BB962C8B-B14F-4D97-AF65-F5344CB8AC3E}">
        <p14:creationId xmlns:p14="http://schemas.microsoft.com/office/powerpoint/2010/main" val="423226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1225E3-B06C-4A73-A4CD-9B16027FBC10}"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575025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09F59E-0C34-4571-9E0A-C61F6F80C09F}"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843189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432448-24A1-4F04-A981-DC1752C31D47}" type="slidenum">
              <a:rPr lang="en-US" altLang="en-US">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5100314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A4932F-48D3-46D4-81BF-2F4F90CB1CCA}"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89352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E198BC-253A-4C06-9B5B-F47DE338A480}"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42525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16AB1-77C9-4E1C-A4AA-1D72A5C43731}"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815331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58027-2BAC-4D3D-9C7E-13437CB53F33}"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37787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8B52D-A8F1-406B-B478-C30063E9C7B7}"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28316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9A2DDA3-C4E5-4EFE-9472-E812D6357123}"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658906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E282E4F-A44C-49E4-AE74-37056EB0FDD4}"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866012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06FEBC-CA36-4F9B-B779-A5E785C82387}"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99185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580F34-639F-47A9-B99E-ECB66B512186}"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6077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E363A-FF2E-47FC-82D9-F79C5D418D57}"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85414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C478C-7FF3-4E4C-91A6-E8C7508712C0}" type="datetime1">
              <a:rPr lang="en-US" smtClean="0"/>
              <a:t>9/8/2020</a:t>
            </a:fld>
            <a:endParaRPr lang="en-US"/>
          </a:p>
        </p:txBody>
      </p:sp>
      <p:sp>
        <p:nvSpPr>
          <p:cNvPr id="5" name="Footer Placeholder 4"/>
          <p:cNvSpPr>
            <a:spLocks noGrp="1"/>
          </p:cNvSpPr>
          <p:nvPr>
            <p:ph type="ftr" sz="quarter" idx="11"/>
          </p:nvPr>
        </p:nvSpPr>
        <p:spPr/>
        <p:txBody>
          <a:bodyPr/>
          <a:lstStyle/>
          <a:p>
            <a:r>
              <a:rPr lang="en-US" smtClean="0"/>
              <a:t>THE COMMON MARKET FOR EASTERN &amp; SOUTHERN AFRICA</a:t>
            </a:r>
            <a:endParaRPr lang="en-US"/>
          </a:p>
        </p:txBody>
      </p:sp>
      <p:sp>
        <p:nvSpPr>
          <p:cNvPr id="6" name="Slide Number Placeholder 5"/>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78755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E0080D-2B8E-4F30-9F2B-09C7A8B1BED1}"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209483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8DDB6D-8F28-4620-8BEC-A64AEC71AFA7}" type="datetime1">
              <a:rPr lang="en-US" smtClean="0"/>
              <a:t>9/8/2020</a:t>
            </a:fld>
            <a:endParaRPr lang="en-US"/>
          </a:p>
        </p:txBody>
      </p:sp>
      <p:sp>
        <p:nvSpPr>
          <p:cNvPr id="8" name="Footer Placeholder 7"/>
          <p:cNvSpPr>
            <a:spLocks noGrp="1"/>
          </p:cNvSpPr>
          <p:nvPr>
            <p:ph type="ftr" sz="quarter" idx="11"/>
          </p:nvPr>
        </p:nvSpPr>
        <p:spPr/>
        <p:txBody>
          <a:bodyPr/>
          <a:lstStyle/>
          <a:p>
            <a:r>
              <a:rPr lang="en-US" smtClean="0"/>
              <a:t>THE COMMON MARKET FOR EASTERN &amp; SOUTHERN AFRICA</a:t>
            </a:r>
            <a:endParaRPr lang="en-US"/>
          </a:p>
        </p:txBody>
      </p:sp>
      <p:sp>
        <p:nvSpPr>
          <p:cNvPr id="9" name="Slide Number Placeholder 8"/>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246375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36FCDC-7AC0-46AB-B051-15F759387092}" type="datetime1">
              <a:rPr lang="en-US" smtClean="0"/>
              <a:t>9/8/2020</a:t>
            </a:fld>
            <a:endParaRPr lang="en-US"/>
          </a:p>
        </p:txBody>
      </p:sp>
      <p:sp>
        <p:nvSpPr>
          <p:cNvPr id="4" name="Footer Placeholder 3"/>
          <p:cNvSpPr>
            <a:spLocks noGrp="1"/>
          </p:cNvSpPr>
          <p:nvPr>
            <p:ph type="ftr" sz="quarter" idx="11"/>
          </p:nvPr>
        </p:nvSpPr>
        <p:spPr/>
        <p:txBody>
          <a:bodyPr/>
          <a:lstStyle/>
          <a:p>
            <a:r>
              <a:rPr lang="en-US" smtClean="0"/>
              <a:t>THE COMMON MARKET FOR EASTERN &amp; SOUTHERN AFRICA</a:t>
            </a:r>
            <a:endParaRPr lang="en-US"/>
          </a:p>
        </p:txBody>
      </p:sp>
      <p:sp>
        <p:nvSpPr>
          <p:cNvPr id="5" name="Slide Number Placeholder 4"/>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404016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B81B92F-F497-4433-A70F-C36B0BFFB1DD}" type="datetime1">
              <a:rPr lang="en-US" smtClean="0"/>
              <a:t>9/8/2020</a:t>
            </a:fld>
            <a:endParaRPr lang="en-US"/>
          </a:p>
        </p:txBody>
      </p:sp>
      <p:sp>
        <p:nvSpPr>
          <p:cNvPr id="3" name="Footer Placeholder 2"/>
          <p:cNvSpPr>
            <a:spLocks noGrp="1"/>
          </p:cNvSpPr>
          <p:nvPr>
            <p:ph type="ftr" sz="quarter" idx="11"/>
          </p:nvPr>
        </p:nvSpPr>
        <p:spPr/>
        <p:txBody>
          <a:bodyPr/>
          <a:lstStyle/>
          <a:p>
            <a:r>
              <a:rPr lang="en-US" smtClean="0"/>
              <a:t>THE COMMON MARKET FOR EASTERN &amp; SOUTHERN AFRICA</a:t>
            </a:r>
            <a:endParaRPr lang="en-US"/>
          </a:p>
        </p:txBody>
      </p:sp>
      <p:sp>
        <p:nvSpPr>
          <p:cNvPr id="4" name="Slide Number Placeholder 3"/>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387062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E34E-CD85-4A65-B811-0B20D0D14505}"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169292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03370-BE93-49B6-A921-39E74335BE8A}" type="datetime1">
              <a:rPr lang="en-US" smtClean="0"/>
              <a:t>9/8/2020</a:t>
            </a:fld>
            <a:endParaRPr lang="en-US"/>
          </a:p>
        </p:txBody>
      </p:sp>
      <p:sp>
        <p:nvSpPr>
          <p:cNvPr id="6" name="Footer Placeholder 5"/>
          <p:cNvSpPr>
            <a:spLocks noGrp="1"/>
          </p:cNvSpPr>
          <p:nvPr>
            <p:ph type="ftr" sz="quarter" idx="11"/>
          </p:nvPr>
        </p:nvSpPr>
        <p:spPr/>
        <p:txBody>
          <a:bodyPr/>
          <a:lstStyle/>
          <a:p>
            <a:r>
              <a:rPr lang="en-US" smtClean="0"/>
              <a:t>THE COMMON MARKET FOR EASTERN &amp; SOUTHERN AFRICA</a:t>
            </a:r>
            <a:endParaRPr lang="en-US"/>
          </a:p>
        </p:txBody>
      </p:sp>
      <p:sp>
        <p:nvSpPr>
          <p:cNvPr id="7" name="Slide Number Placeholder 6"/>
          <p:cNvSpPr>
            <a:spLocks noGrp="1"/>
          </p:cNvSpPr>
          <p:nvPr>
            <p:ph type="sldNum" sz="quarter" idx="12"/>
          </p:nvPr>
        </p:nvSpPr>
        <p:spPr/>
        <p:txBody>
          <a:bodyPr/>
          <a:lstStyle/>
          <a:p>
            <a:fld id="{97E6EB5B-1D3E-41CD-9F0B-669A1620FB81}" type="slidenum">
              <a:rPr lang="en-US" smtClean="0"/>
              <a:t>‹#›</a:t>
            </a:fld>
            <a:endParaRPr lang="en-US"/>
          </a:p>
        </p:txBody>
      </p:sp>
    </p:spTree>
    <p:extLst>
      <p:ext uri="{BB962C8B-B14F-4D97-AF65-F5344CB8AC3E}">
        <p14:creationId xmlns:p14="http://schemas.microsoft.com/office/powerpoint/2010/main" val="28331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3B49791-D6DC-4DC5-8DA8-D2C1E57A70C2}" type="datetime1">
              <a:rPr lang="en-US" smtClean="0"/>
              <a:t>9/8/2020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THE COMMON MARKET FOR EASTERN &amp; SOUTHERN AFRICA</a:t>
            </a:r>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7E6EB5B-1D3E-41CD-9F0B-669A1620FB81}" type="slidenum">
              <a:rPr lang="en-US" smtClean="0"/>
              <a:t>‹#›</a:t>
            </a:fld>
            <a:endParaRPr lang="en-US"/>
          </a:p>
        </p:txBody>
      </p:sp>
    </p:spTree>
    <p:extLst>
      <p:ext uri="{BB962C8B-B14F-4D97-AF65-F5344CB8AC3E}">
        <p14:creationId xmlns:p14="http://schemas.microsoft.com/office/powerpoint/2010/main" val="32999305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4.png"/><Relationship Id="rId21" Type="http://schemas.openxmlformats.org/officeDocument/2006/relationships/image" Target="../media/image20.png"/><Relationship Id="rId7" Type="http://schemas.openxmlformats.org/officeDocument/2006/relationships/hyperlink" Target="http://about.comesa.int/index.php?option=com_content&amp;view=article&amp;id=90&amp;Itemid=154" TargetMode="External"/><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notesSlide" Target="../notesSlides/notesSlide1.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0.png"/><Relationship Id="rId24" Type="http://schemas.openxmlformats.org/officeDocument/2006/relationships/image" Target="../media/image23.jpeg"/><Relationship Id="rId5" Type="http://schemas.openxmlformats.org/officeDocument/2006/relationships/image" Target="../media/image6.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hyperlink" Target="http://about.comesa.int/index.php?option=com_content&amp;view=article&amp;id=90&amp;Itemid=156" TargetMode="External"/><Relationship Id="rId19" Type="http://schemas.openxmlformats.org/officeDocument/2006/relationships/image" Target="../media/image18.png"/><Relationship Id="rId4" Type="http://schemas.openxmlformats.org/officeDocument/2006/relationships/image" Target="../media/image5.png"/><Relationship Id="rId9" Type="http://schemas.openxmlformats.org/officeDocument/2006/relationships/image" Target="../media/image9.png"/><Relationship Id="rId14" Type="http://schemas.openxmlformats.org/officeDocument/2006/relationships/image" Target="../media/image13.png"/><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00682"/>
          </a:xfrm>
        </p:spPr>
        <p:txBody>
          <a:bodyPr>
            <a:normAutofit fontScale="90000"/>
          </a:bodyPr>
          <a:lstStyle/>
          <a:p>
            <a:r>
              <a:rPr lang="en-US" b="1" dirty="0">
                <a:solidFill>
                  <a:srgbClr val="C00000"/>
                </a:solidFill>
              </a:rPr>
              <a:t>COMESA</a:t>
            </a:r>
            <a:br>
              <a:rPr lang="en-US" b="1" dirty="0">
                <a:solidFill>
                  <a:srgbClr val="C00000"/>
                </a:solidFill>
              </a:rPr>
            </a:br>
            <a:endParaRPr lang="en-US" dirty="0"/>
          </a:p>
        </p:txBody>
      </p:sp>
      <p:sp>
        <p:nvSpPr>
          <p:cNvPr id="3" name="Content Placeholder 2"/>
          <p:cNvSpPr>
            <a:spLocks noGrp="1"/>
          </p:cNvSpPr>
          <p:nvPr>
            <p:ph sz="quarter" idx="13"/>
          </p:nvPr>
        </p:nvSpPr>
        <p:spPr>
          <a:xfrm>
            <a:off x="685332" y="918860"/>
            <a:ext cx="7772870" cy="5177140"/>
          </a:xfrm>
        </p:spPr>
        <p:txBody>
          <a:bodyPr>
            <a:normAutofit/>
          </a:bodyPr>
          <a:lstStyle/>
          <a:p>
            <a:pPr marL="457200" indent="-457200" algn="ctr">
              <a:spcBef>
                <a:spcPts val="0"/>
              </a:spcBef>
              <a:defRPr/>
            </a:pPr>
            <a:endParaRPr lang="en-US" sz="2400" b="1" dirty="0">
              <a:solidFill>
                <a:srgbClr val="C00000"/>
              </a:solidFill>
            </a:endParaRPr>
          </a:p>
          <a:p>
            <a:pPr algn="just">
              <a:defRPr/>
            </a:pPr>
            <a:r>
              <a:rPr lang="en-ZA" dirty="0" err="1" smtClean="0"/>
              <a:t>cOMESA</a:t>
            </a:r>
            <a:r>
              <a:rPr lang="en-ZA" dirty="0" smtClean="0"/>
              <a:t> </a:t>
            </a:r>
            <a:r>
              <a:rPr lang="en-ZA" cap="none" dirty="0" smtClean="0"/>
              <a:t>was initially established </a:t>
            </a:r>
            <a:r>
              <a:rPr lang="en-ZA" b="1" cap="none" dirty="0" smtClean="0"/>
              <a:t>in 1981</a:t>
            </a:r>
            <a:r>
              <a:rPr lang="en-ZA" cap="none" dirty="0" smtClean="0"/>
              <a:t> as the Preferential Trade Are</a:t>
            </a:r>
            <a:r>
              <a:rPr lang="en-ZA" dirty="0" smtClean="0"/>
              <a:t>a </a:t>
            </a:r>
            <a:r>
              <a:rPr lang="en-ZA" dirty="0"/>
              <a:t>(PTA) for Eastern and Southern Africa (PTA). </a:t>
            </a:r>
            <a:r>
              <a:rPr lang="en-ZA" dirty="0" smtClean="0"/>
              <a:t>T</a:t>
            </a:r>
            <a:r>
              <a:rPr lang="en-ZA" cap="none" dirty="0" smtClean="0"/>
              <a:t>he </a:t>
            </a:r>
            <a:r>
              <a:rPr lang="en-ZA" dirty="0" smtClean="0"/>
              <a:t>PTA </a:t>
            </a:r>
            <a:r>
              <a:rPr lang="en-ZA" cap="none" dirty="0" smtClean="0"/>
              <a:t>was transformed into </a:t>
            </a:r>
            <a:r>
              <a:rPr lang="en-ZA" dirty="0" smtClean="0"/>
              <a:t>COMESA </a:t>
            </a:r>
            <a:r>
              <a:rPr lang="en-ZA" b="1" cap="none" dirty="0" smtClean="0"/>
              <a:t>in</a:t>
            </a:r>
            <a:r>
              <a:rPr lang="en-ZA" b="1" dirty="0" smtClean="0"/>
              <a:t> </a:t>
            </a:r>
            <a:r>
              <a:rPr lang="en-ZA" b="1" dirty="0"/>
              <a:t>1994</a:t>
            </a:r>
            <a:r>
              <a:rPr lang="en-ZA" dirty="0"/>
              <a:t>. </a:t>
            </a:r>
            <a:r>
              <a:rPr lang="en-ZA" cap="none" dirty="0" smtClean="0"/>
              <a:t>It is the </a:t>
            </a:r>
            <a:r>
              <a:rPr lang="en-ZA" cap="none" dirty="0"/>
              <a:t>l</a:t>
            </a:r>
            <a:r>
              <a:rPr lang="en-ZA" cap="none" dirty="0" smtClean="0"/>
              <a:t>argest Economic Regional Organisation in Africa.</a:t>
            </a:r>
            <a:r>
              <a:rPr lang="en-ZA" dirty="0" smtClean="0"/>
              <a:t> </a:t>
            </a:r>
            <a:endParaRPr lang="en-US" dirty="0"/>
          </a:p>
          <a:p>
            <a:pPr algn="just">
              <a:defRPr/>
            </a:pPr>
            <a:endParaRPr lang="en-ZA" dirty="0"/>
          </a:p>
          <a:p>
            <a:pPr algn="ctr">
              <a:lnSpc>
                <a:spcPct val="100000"/>
              </a:lnSpc>
              <a:spcBef>
                <a:spcPct val="0"/>
              </a:spcBef>
              <a:buNone/>
            </a:pPr>
            <a:r>
              <a:rPr lang="en-US" altLang="en-US" b="1" dirty="0" smtClean="0">
                <a:solidFill>
                  <a:srgbClr val="C00000"/>
                </a:solidFill>
                <a:latin typeface="Arial" panose="020B0604020202020204" pitchFamily="34" charset="0"/>
                <a:ea typeface="Times New Roman" panose="02020603050405020304" pitchFamily="18" charset="0"/>
              </a:rPr>
              <a:t>COMESA </a:t>
            </a:r>
            <a:r>
              <a:rPr lang="en-US" altLang="en-US" b="1" dirty="0">
                <a:solidFill>
                  <a:srgbClr val="C00000"/>
                </a:solidFill>
                <a:latin typeface="Arial" panose="020B0604020202020204" pitchFamily="34" charset="0"/>
                <a:ea typeface="Times New Roman" panose="02020603050405020304" pitchFamily="18" charset="0"/>
              </a:rPr>
              <a:t>VISION</a:t>
            </a:r>
          </a:p>
          <a:p>
            <a:pPr algn="ctr">
              <a:lnSpc>
                <a:spcPct val="100000"/>
              </a:lnSpc>
              <a:spcBef>
                <a:spcPct val="0"/>
              </a:spcBef>
              <a:buNone/>
            </a:pPr>
            <a:endParaRPr lang="en-US" altLang="en-US" b="1" dirty="0">
              <a:solidFill>
                <a:srgbClr val="C00000"/>
              </a:solidFill>
              <a:latin typeface="Arial" panose="020B0604020202020204" pitchFamily="34" charset="0"/>
              <a:ea typeface="Times New Roman" panose="02020603050405020304" pitchFamily="18" charset="0"/>
            </a:endParaRPr>
          </a:p>
          <a:p>
            <a:pPr algn="ctr">
              <a:lnSpc>
                <a:spcPct val="100000"/>
              </a:lnSpc>
              <a:spcBef>
                <a:spcPct val="0"/>
              </a:spcBef>
              <a:buNone/>
            </a:pPr>
            <a:r>
              <a:rPr lang="en-US" altLang="en-US" dirty="0" smtClean="0">
                <a:latin typeface="Arial" panose="020B0604020202020204" pitchFamily="34" charset="0"/>
                <a:ea typeface="Times New Roman" panose="02020603050405020304" pitchFamily="18" charset="0"/>
              </a:rPr>
              <a:t>“</a:t>
            </a:r>
            <a:r>
              <a:rPr lang="en-US" altLang="en-US" cap="none" dirty="0" smtClean="0">
                <a:latin typeface="Arial" panose="020B0604020202020204" pitchFamily="34" charset="0"/>
                <a:ea typeface="Times New Roman" panose="02020603050405020304" pitchFamily="18" charset="0"/>
              </a:rPr>
              <a:t>To be a fully integrated, internationally competitive regional economic community </a:t>
            </a:r>
            <a:r>
              <a:rPr lang="en-US" altLang="en-US" cap="none" dirty="0" smtClean="0">
                <a:solidFill>
                  <a:srgbClr val="C00000"/>
                </a:solidFill>
                <a:latin typeface="Arial" panose="020B0604020202020204" pitchFamily="34" charset="0"/>
                <a:ea typeface="Times New Roman" panose="02020603050405020304" pitchFamily="18" charset="0"/>
              </a:rPr>
              <a:t>with high standards of living for all its people</a:t>
            </a:r>
            <a:r>
              <a:rPr lang="en-US" altLang="en-US" cap="none" dirty="0" smtClean="0">
                <a:latin typeface="Arial" panose="020B0604020202020204" pitchFamily="34" charset="0"/>
                <a:ea typeface="Times New Roman" panose="02020603050405020304" pitchFamily="18" charset="0"/>
              </a:rPr>
              <a:t> ready to merge into an African </a:t>
            </a:r>
            <a:r>
              <a:rPr lang="en-US" altLang="en-US" cap="none" dirty="0">
                <a:latin typeface="Arial" panose="020B0604020202020204" pitchFamily="34" charset="0"/>
                <a:ea typeface="Times New Roman" panose="02020603050405020304" pitchFamily="18" charset="0"/>
              </a:rPr>
              <a:t>E</a:t>
            </a:r>
            <a:r>
              <a:rPr lang="en-US" altLang="en-US" cap="none" dirty="0" smtClean="0">
                <a:latin typeface="Arial" panose="020B0604020202020204" pitchFamily="34" charset="0"/>
                <a:ea typeface="Times New Roman" panose="02020603050405020304" pitchFamily="18" charset="0"/>
              </a:rPr>
              <a:t>conomic Community” </a:t>
            </a:r>
          </a:p>
          <a:p>
            <a:pPr algn="ctr">
              <a:lnSpc>
                <a:spcPct val="100000"/>
              </a:lnSpc>
              <a:spcBef>
                <a:spcPct val="0"/>
              </a:spcBef>
              <a:buNone/>
            </a:pPr>
            <a:endParaRPr lang="en-ZA" b="1" cap="none" dirty="0" smtClean="0"/>
          </a:p>
          <a:p>
            <a:pPr algn="ctr">
              <a:lnSpc>
                <a:spcPct val="100000"/>
              </a:lnSpc>
              <a:spcBef>
                <a:spcPct val="0"/>
              </a:spcBef>
              <a:buNone/>
            </a:pPr>
            <a:endParaRPr lang="en-ZA" b="1" cap="none" dirty="0" smtClean="0"/>
          </a:p>
          <a:p>
            <a:pPr algn="ctr">
              <a:lnSpc>
                <a:spcPct val="100000"/>
              </a:lnSpc>
              <a:spcBef>
                <a:spcPct val="0"/>
              </a:spcBef>
              <a:buNone/>
            </a:pPr>
            <a:r>
              <a:rPr lang="en-ZA" b="1" cap="none" dirty="0" smtClean="0"/>
              <a:t>There are </a:t>
            </a:r>
            <a:r>
              <a:rPr lang="en-ZA" b="1" cap="none" dirty="0"/>
              <a:t>c</a:t>
            </a:r>
            <a:r>
              <a:rPr lang="en-ZA" b="1" cap="none" dirty="0" smtClean="0"/>
              <a:t>urrently 19 active Member States in COMESA.</a:t>
            </a:r>
            <a:endParaRPr lang="en-US" cap="none" dirty="0" smtClean="0"/>
          </a:p>
          <a:p>
            <a:pPr marL="457200" indent="-457200" algn="ctr">
              <a:spcBef>
                <a:spcPts val="0"/>
              </a:spcBef>
              <a:defRPr/>
            </a:pPr>
            <a:endParaRPr lang="en-US" dirty="0"/>
          </a:p>
          <a:p>
            <a:endParaRPr lang="en-US" dirty="0"/>
          </a:p>
        </p:txBody>
      </p:sp>
      <p:sp>
        <p:nvSpPr>
          <p:cNvPr id="4" name="Slide Number Placeholder 3"/>
          <p:cNvSpPr>
            <a:spLocks noGrp="1"/>
          </p:cNvSpPr>
          <p:nvPr>
            <p:ph type="sldNum" sz="quarter" idx="12"/>
          </p:nvPr>
        </p:nvSpPr>
        <p:spPr/>
        <p:txBody>
          <a:bodyPr/>
          <a:lstStyle/>
          <a:p>
            <a:fld id="{97E6EB5B-1D3E-41CD-9F0B-669A1620FB81}" type="slidenum">
              <a:rPr lang="en-US" smtClean="0"/>
              <a:t>1</a:t>
            </a:fld>
            <a:endParaRPr lang="en-US"/>
          </a:p>
        </p:txBody>
      </p:sp>
    </p:spTree>
    <p:extLst>
      <p:ext uri="{BB962C8B-B14F-4D97-AF65-F5344CB8AC3E}">
        <p14:creationId xmlns:p14="http://schemas.microsoft.com/office/powerpoint/2010/main" val="3762468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3E0D0A17-4070-4035-9ECA-9F841B38B24D}" type="slidenum">
              <a:rPr lang="en-US" altLang="en-US" sz="900">
                <a:solidFill>
                  <a:srgbClr val="898989"/>
                </a:solidFill>
              </a:rPr>
              <a:pPr>
                <a:lnSpc>
                  <a:spcPct val="100000"/>
                </a:lnSpc>
                <a:spcBef>
                  <a:spcPct val="0"/>
                </a:spcBef>
                <a:buFontTx/>
                <a:buNone/>
              </a:pPr>
              <a:t>2</a:t>
            </a:fld>
            <a:endParaRPr lang="en-US" altLang="en-US" sz="900">
              <a:solidFill>
                <a:srgbClr val="898989"/>
              </a:solidFill>
            </a:endParaRPr>
          </a:p>
        </p:txBody>
      </p:sp>
      <p:sp>
        <p:nvSpPr>
          <p:cNvPr id="6" name="Content Placeholder 5"/>
          <p:cNvSpPr>
            <a:spLocks noGrp="1"/>
          </p:cNvSpPr>
          <p:nvPr>
            <p:ph sz="half" idx="4294967295"/>
          </p:nvPr>
        </p:nvSpPr>
        <p:spPr>
          <a:xfrm>
            <a:off x="1121569" y="2016919"/>
            <a:ext cx="4079081" cy="3474244"/>
          </a:xfrm>
          <a:prstGeom prst="rect">
            <a:avLst/>
          </a:prstGeom>
        </p:spPr>
        <p:txBody>
          <a:bodyPr rtlCol="0">
            <a:normAutofit fontScale="77500" lnSpcReduction="20000"/>
          </a:bodyPr>
          <a:lstStyle/>
          <a:p>
            <a:pPr>
              <a:defRPr/>
            </a:pPr>
            <a:r>
              <a:rPr lang="en-US" sz="1800" dirty="0">
                <a:solidFill>
                  <a:srgbClr val="001409"/>
                </a:solidFill>
              </a:rPr>
              <a:t>Burundi</a:t>
            </a:r>
          </a:p>
          <a:p>
            <a:pPr>
              <a:defRPr/>
            </a:pPr>
            <a:r>
              <a:rPr lang="en-US" sz="1800" dirty="0">
                <a:solidFill>
                  <a:srgbClr val="001409"/>
                </a:solidFill>
              </a:rPr>
              <a:t>Comoros</a:t>
            </a:r>
          </a:p>
          <a:p>
            <a:pPr>
              <a:defRPr/>
            </a:pPr>
            <a:r>
              <a:rPr lang="en-US" sz="1800" dirty="0">
                <a:solidFill>
                  <a:srgbClr val="001409"/>
                </a:solidFill>
              </a:rPr>
              <a:t>D R Congo</a:t>
            </a:r>
          </a:p>
          <a:p>
            <a:pPr>
              <a:defRPr/>
            </a:pPr>
            <a:r>
              <a:rPr lang="en-US" sz="1800" dirty="0">
                <a:solidFill>
                  <a:srgbClr val="001409"/>
                </a:solidFill>
              </a:rPr>
              <a:t>Djibouti</a:t>
            </a:r>
          </a:p>
          <a:p>
            <a:pPr>
              <a:defRPr/>
            </a:pPr>
            <a:r>
              <a:rPr lang="en-US" sz="1800" dirty="0">
                <a:solidFill>
                  <a:srgbClr val="001409"/>
                </a:solidFill>
              </a:rPr>
              <a:t>Egypt</a:t>
            </a:r>
          </a:p>
          <a:p>
            <a:pPr>
              <a:defRPr/>
            </a:pPr>
            <a:r>
              <a:rPr lang="en-US" sz="1800" dirty="0">
                <a:solidFill>
                  <a:srgbClr val="001409"/>
                </a:solidFill>
              </a:rPr>
              <a:t>Eritrea</a:t>
            </a:r>
          </a:p>
          <a:p>
            <a:pPr>
              <a:defRPr/>
            </a:pPr>
            <a:r>
              <a:rPr lang="en-US" sz="1800" dirty="0">
                <a:solidFill>
                  <a:srgbClr val="001409"/>
                </a:solidFill>
              </a:rPr>
              <a:t>Ethiopia</a:t>
            </a:r>
          </a:p>
          <a:p>
            <a:pPr>
              <a:defRPr/>
            </a:pPr>
            <a:r>
              <a:rPr lang="en-US" sz="1800" dirty="0">
                <a:solidFill>
                  <a:srgbClr val="001409"/>
                </a:solidFill>
              </a:rPr>
              <a:t>Kenya</a:t>
            </a:r>
          </a:p>
          <a:p>
            <a:pPr>
              <a:defRPr/>
            </a:pPr>
            <a:r>
              <a:rPr lang="en-US" sz="1800" dirty="0">
                <a:solidFill>
                  <a:srgbClr val="001409"/>
                </a:solidFill>
              </a:rPr>
              <a:t>Libya</a:t>
            </a:r>
          </a:p>
          <a:p>
            <a:pPr>
              <a:defRPr/>
            </a:pPr>
            <a:r>
              <a:rPr lang="en-US" sz="1800" dirty="0">
                <a:solidFill>
                  <a:srgbClr val="001409"/>
                </a:solidFill>
              </a:rPr>
              <a:t>Madagascar</a:t>
            </a:r>
          </a:p>
        </p:txBody>
      </p:sp>
      <p:sp>
        <p:nvSpPr>
          <p:cNvPr id="7" name="Content Placeholder 6"/>
          <p:cNvSpPr>
            <a:spLocks noGrp="1"/>
          </p:cNvSpPr>
          <p:nvPr>
            <p:ph sz="half" idx="4294967295"/>
          </p:nvPr>
        </p:nvSpPr>
        <p:spPr>
          <a:xfrm>
            <a:off x="4883944" y="1987154"/>
            <a:ext cx="4594622" cy="3263503"/>
          </a:xfrm>
          <a:prstGeom prst="rect">
            <a:avLst/>
          </a:prstGeom>
        </p:spPr>
        <p:txBody>
          <a:bodyPr rtlCol="0">
            <a:normAutofit fontScale="62500" lnSpcReduction="20000"/>
          </a:bodyPr>
          <a:lstStyle/>
          <a:p>
            <a:pPr>
              <a:defRPr/>
            </a:pPr>
            <a:r>
              <a:rPr lang="en-US" sz="1800" dirty="0"/>
              <a:t>Malawi </a:t>
            </a:r>
          </a:p>
          <a:p>
            <a:pPr>
              <a:defRPr/>
            </a:pPr>
            <a:r>
              <a:rPr lang="en-US" sz="1800" dirty="0"/>
              <a:t>Mauritius </a:t>
            </a:r>
          </a:p>
          <a:p>
            <a:pPr>
              <a:defRPr/>
            </a:pPr>
            <a:r>
              <a:rPr lang="en-US" sz="1800" dirty="0"/>
              <a:t>Rwanda</a:t>
            </a:r>
          </a:p>
          <a:p>
            <a:pPr>
              <a:defRPr/>
            </a:pPr>
            <a:r>
              <a:rPr lang="en-US" sz="1800" dirty="0"/>
              <a:t>Seychelles </a:t>
            </a:r>
          </a:p>
          <a:p>
            <a:pPr>
              <a:defRPr/>
            </a:pPr>
            <a:r>
              <a:rPr lang="en-US" sz="1800" dirty="0"/>
              <a:t>Somalia</a:t>
            </a:r>
          </a:p>
          <a:p>
            <a:pPr>
              <a:defRPr/>
            </a:pPr>
            <a:r>
              <a:rPr lang="en-US" sz="1800" dirty="0"/>
              <a:t>Sudan </a:t>
            </a:r>
          </a:p>
          <a:p>
            <a:pPr>
              <a:defRPr/>
            </a:pPr>
            <a:r>
              <a:rPr lang="en-US" sz="1800" dirty="0"/>
              <a:t>Tunisia</a:t>
            </a:r>
          </a:p>
          <a:p>
            <a:pPr>
              <a:defRPr/>
            </a:pPr>
            <a:r>
              <a:rPr lang="en-US" sz="1800" dirty="0" err="1"/>
              <a:t>Eswatini</a:t>
            </a:r>
            <a:r>
              <a:rPr lang="en-US" sz="1800" dirty="0"/>
              <a:t> </a:t>
            </a:r>
          </a:p>
          <a:p>
            <a:pPr>
              <a:defRPr/>
            </a:pPr>
            <a:r>
              <a:rPr lang="en-US" sz="1800" dirty="0"/>
              <a:t>Uganda</a:t>
            </a:r>
          </a:p>
          <a:p>
            <a:pPr>
              <a:defRPr/>
            </a:pPr>
            <a:r>
              <a:rPr lang="en-US" sz="1800" dirty="0"/>
              <a:t>Zambia</a:t>
            </a:r>
          </a:p>
          <a:p>
            <a:pPr>
              <a:defRPr/>
            </a:pPr>
            <a:r>
              <a:rPr lang="en-US" sz="1800" dirty="0"/>
              <a:t>Zimbabwe	</a:t>
            </a:r>
          </a:p>
        </p:txBody>
      </p:sp>
      <p:pic>
        <p:nvPicPr>
          <p:cNvPr id="21510" name="Picture 8" descr="http://about.comesa.int/images/stories/Thumb_Zimbabw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9604" y="4923235"/>
            <a:ext cx="428625" cy="332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9" descr="http://about.comesa.int/images/stories/Thump_Zambi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9129" y="4641056"/>
            <a:ext cx="4286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10" descr="http://about.comesa.int/images/stories/Thump_Ugand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9604" y="4320779"/>
            <a:ext cx="4286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11" descr="http://about.comesa.int/images/stories/Thump_Swazilan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49604" y="4002881"/>
            <a:ext cx="4286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12" descr="http://about.comesa.int/images/stories/Thump_Sudan.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49604" y="3448051"/>
            <a:ext cx="428625" cy="26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13" descr="http://about.comesa.int/images/stories/Thump_Seychelles.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49604" y="2855119"/>
            <a:ext cx="428625" cy="263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4" descr="http://about.comesa.int/images/stories/Thump_Rwanda.png">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49604" y="2516981"/>
            <a:ext cx="435769" cy="3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7" name="Picture 15" descr="http://about.comesa.int/images/stories/Thump_Mauritius.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49604" y="2214563"/>
            <a:ext cx="378619" cy="28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8" name="Picture 16" descr="http://about.comesa.int/images/stories/thump_malawi.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49604" y="1925241"/>
            <a:ext cx="378619"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9" name="Picture 18" descr="http://about.comesa.int/images/stories/thump_libya.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9425" y="4396979"/>
            <a:ext cx="4286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0" name="Picture 19" descr="http://about.comesa.int/images/stories/Thump_Kenya.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28950" y="4064794"/>
            <a:ext cx="4286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1" name="Picture 20" descr="http://about.comesa.int/images/stories/Thump_Ethiopia.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28950" y="3825478"/>
            <a:ext cx="4286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21" descr="http://about.comesa.int/images/stories/Thump_Eritrea.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028950" y="3550444"/>
            <a:ext cx="4286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3" name="Picture 22" descr="http://about.comesa.int/images/stories/Thump_Egypt.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28950" y="3202781"/>
            <a:ext cx="4286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4" name="Picture 23" descr="http://about.comesa.int/images/stories/Thump_Djibouti.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28950" y="2896791"/>
            <a:ext cx="4286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5" name="Picture 24" descr="http://about.comesa.int/images/stories/Thump_Democratic_Republic_of_the_Congo.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37285" y="2555082"/>
            <a:ext cx="428625"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5" descr="http://about.comesa.int/images/stories/Thump_Comoros.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028950" y="2277666"/>
            <a:ext cx="4286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26" descr="http://about.comesa.int/images/stories/Thump_Burundi.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048000" y="1968104"/>
            <a:ext cx="4286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1" descr="C:\Users\MGakunga\Desktop\madagascar-flag.gif"/>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028950" y="4674394"/>
            <a:ext cx="428625" cy="33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Title 7"/>
          <p:cNvSpPr>
            <a:spLocks noGrp="1"/>
          </p:cNvSpPr>
          <p:nvPr>
            <p:ph type="title"/>
          </p:nvPr>
        </p:nvSpPr>
        <p:spPr>
          <a:xfrm>
            <a:off x="1784747" y="1135856"/>
            <a:ext cx="5599509" cy="504825"/>
          </a:xfrm>
        </p:spPr>
        <p:txBody>
          <a:bodyPr/>
          <a:lstStyle/>
          <a:p>
            <a:pPr eaLnBrk="1" hangingPunct="1"/>
            <a:r>
              <a:rPr lang="en-US" altLang="en-US" sz="2100">
                <a:solidFill>
                  <a:srgbClr val="C00000"/>
                </a:solidFill>
                <a:latin typeface="Arial Narrow" panose="020B0606020202030204" pitchFamily="34" charset="0"/>
              </a:rPr>
              <a:t>COMESA Member States </a:t>
            </a:r>
          </a:p>
        </p:txBody>
      </p:sp>
      <p:pic>
        <p:nvPicPr>
          <p:cNvPr id="21530" name="Picture 2" descr="Related image"/>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338888" y="3134916"/>
            <a:ext cx="467916" cy="30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31" name="Picture 4" descr="Image result for tunisia flag"/>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344842" y="3718323"/>
            <a:ext cx="439340" cy="29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499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CDDDA57A-CB91-4A74-AD56-076FF44EA1A5}" type="slidenum">
              <a:rPr lang="en-US" altLang="en-US" sz="900">
                <a:solidFill>
                  <a:srgbClr val="898989"/>
                </a:solidFill>
              </a:rPr>
              <a:pPr>
                <a:lnSpc>
                  <a:spcPct val="100000"/>
                </a:lnSpc>
                <a:spcBef>
                  <a:spcPct val="0"/>
                </a:spcBef>
                <a:buFontTx/>
                <a:buNone/>
              </a:pPr>
              <a:t>3</a:t>
            </a:fld>
            <a:endParaRPr lang="en-US" altLang="en-US" sz="900">
              <a:solidFill>
                <a:srgbClr val="898989"/>
              </a:solidFill>
            </a:endParaRPr>
          </a:p>
        </p:txBody>
      </p:sp>
      <p:sp>
        <p:nvSpPr>
          <p:cNvPr id="4" name="Rectangle 3">
            <a:extLst>
              <a:ext uri="{FF2B5EF4-FFF2-40B4-BE49-F238E27FC236}"/>
            </a:extLst>
          </p:cNvPr>
          <p:cNvSpPr/>
          <p:nvPr/>
        </p:nvSpPr>
        <p:spPr>
          <a:xfrm>
            <a:off x="533400" y="550198"/>
            <a:ext cx="8153400" cy="2793072"/>
          </a:xfrm>
          <a:prstGeom prst="rect">
            <a:avLst/>
          </a:prstGeom>
        </p:spPr>
        <p:txBody>
          <a:bodyPr wrap="square">
            <a:spAutoFit/>
          </a:bodyPr>
          <a:lstStyle/>
          <a:p>
            <a:pPr>
              <a:defRPr/>
            </a:pPr>
            <a:endParaRPr lang="en-US" sz="1350" dirty="0">
              <a:latin typeface="Arial Narrow" pitchFamily="34" charset="0"/>
            </a:endParaRPr>
          </a:p>
          <a:p>
            <a:pPr marL="257175" indent="-257175">
              <a:lnSpc>
                <a:spcPct val="150000"/>
              </a:lnSpc>
              <a:buFont typeface="Arial" panose="020B0604020202020204" pitchFamily="34" charset="0"/>
              <a:buChar char="•"/>
              <a:defRPr/>
            </a:pPr>
            <a:r>
              <a:rPr lang="en-US" dirty="0">
                <a:latin typeface="Arial Narrow" pitchFamily="34" charset="0"/>
              </a:rPr>
              <a:t>An international inter-governmental organization established through a T</a:t>
            </a:r>
            <a:r>
              <a:rPr lang="en-US" dirty="0" smtClean="0">
                <a:latin typeface="Arial Narrow" pitchFamily="34" charset="0"/>
              </a:rPr>
              <a:t>reaty </a:t>
            </a:r>
            <a:r>
              <a:rPr lang="en-US" dirty="0">
                <a:latin typeface="Arial Narrow" pitchFamily="34" charset="0"/>
              </a:rPr>
              <a:t>by </a:t>
            </a:r>
            <a:r>
              <a:rPr lang="en-US" dirty="0" smtClean="0">
                <a:latin typeface="Arial Narrow" pitchFamily="34" charset="0"/>
              </a:rPr>
              <a:t>Governments </a:t>
            </a:r>
            <a:r>
              <a:rPr lang="en-US" dirty="0">
                <a:latin typeface="Arial Narrow" pitchFamily="34" charset="0"/>
              </a:rPr>
              <a:t>of the Member States (MS)</a:t>
            </a:r>
          </a:p>
          <a:p>
            <a:pPr marL="257175" indent="-257175">
              <a:lnSpc>
                <a:spcPct val="150000"/>
              </a:lnSpc>
              <a:buFont typeface="Arial" panose="020B0604020202020204" pitchFamily="34" charset="0"/>
              <a:buChar char="•"/>
              <a:defRPr/>
            </a:pPr>
            <a:r>
              <a:rPr lang="en-US" dirty="0">
                <a:latin typeface="Arial Narrow" pitchFamily="34" charset="0"/>
              </a:rPr>
              <a:t>Its headquarters is Lusaka, Zambia</a:t>
            </a:r>
          </a:p>
          <a:p>
            <a:pPr marL="257175" indent="-257175">
              <a:lnSpc>
                <a:spcPct val="150000"/>
              </a:lnSpc>
              <a:buFont typeface="Arial" panose="020B0604020202020204" pitchFamily="34" charset="0"/>
              <a:buChar char="•"/>
              <a:defRPr/>
            </a:pPr>
            <a:r>
              <a:rPr lang="en-US" dirty="0">
                <a:latin typeface="Arial Narrow" pitchFamily="34" charset="0"/>
              </a:rPr>
              <a:t>Gets finances from contributions by Member States &amp; international donors</a:t>
            </a:r>
          </a:p>
          <a:p>
            <a:pPr marL="257175" indent="-257175">
              <a:lnSpc>
                <a:spcPct val="150000"/>
              </a:lnSpc>
              <a:buFont typeface="Arial" panose="020B0604020202020204" pitchFamily="34" charset="0"/>
              <a:buChar char="•"/>
              <a:defRPr/>
            </a:pPr>
            <a:r>
              <a:rPr lang="en-US" dirty="0">
                <a:latin typeface="Arial Narrow" pitchFamily="34" charset="0"/>
              </a:rPr>
              <a:t>Has three official languages; English, French and Arabic </a:t>
            </a:r>
          </a:p>
          <a:p>
            <a:pPr marL="257175" indent="-257175">
              <a:lnSpc>
                <a:spcPct val="150000"/>
              </a:lnSpc>
              <a:buFont typeface="Arial" panose="020B0604020202020204" pitchFamily="34" charset="0"/>
              <a:buChar char="•"/>
              <a:defRPr/>
            </a:pPr>
            <a:r>
              <a:rPr lang="en-US" dirty="0">
                <a:latin typeface="Arial Narrow" pitchFamily="34" charset="0"/>
              </a:rPr>
              <a:t>It has specialized institutions based in other Member States</a:t>
            </a:r>
          </a:p>
        </p:txBody>
      </p:sp>
      <p:sp>
        <p:nvSpPr>
          <p:cNvPr id="23557" name="Title 1"/>
          <p:cNvSpPr txBox="1">
            <a:spLocks/>
          </p:cNvSpPr>
          <p:nvPr/>
        </p:nvSpPr>
        <p:spPr bwMode="auto">
          <a:xfrm>
            <a:off x="1631156" y="276885"/>
            <a:ext cx="6400800" cy="56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n-US" sz="2100" b="1" dirty="0">
                <a:solidFill>
                  <a:srgbClr val="C00000"/>
                </a:solidFill>
                <a:latin typeface="Arial Narrow" panose="020B0606020202030204" pitchFamily="34" charset="0"/>
              </a:rPr>
              <a:t>About COMESA</a:t>
            </a:r>
          </a:p>
        </p:txBody>
      </p:sp>
      <p:sp>
        <p:nvSpPr>
          <p:cNvPr id="3" name="Rectangle 2"/>
          <p:cNvSpPr/>
          <p:nvPr/>
        </p:nvSpPr>
        <p:spPr>
          <a:xfrm>
            <a:off x="295744" y="3962400"/>
            <a:ext cx="8695855" cy="2308324"/>
          </a:xfrm>
          <a:prstGeom prst="rect">
            <a:avLst/>
          </a:prstGeom>
        </p:spPr>
        <p:txBody>
          <a:bodyPr wrap="square">
            <a:spAutoFit/>
          </a:bodyPr>
          <a:lstStyle/>
          <a:p>
            <a:pPr marL="342900" indent="-342900">
              <a:buFont typeface="+mj-lt"/>
              <a:buAutoNum type="arabicPeriod"/>
              <a:defRPr/>
            </a:pPr>
            <a:r>
              <a:rPr lang="en-US" dirty="0">
                <a:latin typeface="Arial Narrow" pitchFamily="34" charset="0"/>
              </a:rPr>
              <a:t>Create and maintain a full free trade with free movement of goods and services produced within COMESA and the removal of all barriers.</a:t>
            </a:r>
          </a:p>
          <a:p>
            <a:pPr marL="385763" indent="-385763">
              <a:buFont typeface="+mj-lt"/>
              <a:buAutoNum type="arabicPeriod"/>
              <a:defRPr/>
            </a:pPr>
            <a:r>
              <a:rPr lang="en-US" dirty="0" smtClean="0">
                <a:latin typeface="Arial Narrow" pitchFamily="34" charset="0"/>
              </a:rPr>
              <a:t>Establish </a:t>
            </a:r>
            <a:r>
              <a:rPr lang="en-US" dirty="0">
                <a:latin typeface="Arial Narrow" pitchFamily="34" charset="0"/>
              </a:rPr>
              <a:t>a Customs Union where goods and services imported from non-COMESA countries will attract an agreed single tariff.</a:t>
            </a:r>
          </a:p>
          <a:p>
            <a:pPr marL="342900" indent="-342900">
              <a:buFont typeface="+mj-lt"/>
              <a:buAutoNum type="arabicPeriod"/>
              <a:defRPr/>
            </a:pPr>
            <a:r>
              <a:rPr lang="en-US" dirty="0" smtClean="0">
                <a:latin typeface="Arial Narrow" pitchFamily="34" charset="0"/>
              </a:rPr>
              <a:t>Free </a:t>
            </a:r>
            <a:r>
              <a:rPr lang="en-US" dirty="0">
                <a:latin typeface="Arial Narrow" pitchFamily="34" charset="0"/>
              </a:rPr>
              <a:t>movement of capital and investments.</a:t>
            </a:r>
          </a:p>
          <a:p>
            <a:pPr marL="342900" indent="-342900">
              <a:buFont typeface="+mj-lt"/>
              <a:buAutoNum type="arabicPeriod"/>
              <a:defRPr/>
            </a:pPr>
            <a:r>
              <a:rPr lang="en-US" dirty="0" smtClean="0">
                <a:latin typeface="Arial Narrow" pitchFamily="34" charset="0"/>
              </a:rPr>
              <a:t>Gradual </a:t>
            </a:r>
            <a:r>
              <a:rPr lang="en-US" dirty="0">
                <a:latin typeface="Arial Narrow" pitchFamily="34" charset="0"/>
              </a:rPr>
              <a:t>establishment of a payment union and the eventual establishment of a common currency.</a:t>
            </a:r>
          </a:p>
          <a:p>
            <a:pPr marL="342900" indent="-342900">
              <a:buFont typeface="+mj-lt"/>
              <a:buAutoNum type="arabicPeriod"/>
              <a:defRPr/>
            </a:pPr>
            <a:r>
              <a:rPr lang="en-US" dirty="0" smtClean="0">
                <a:latin typeface="Arial Narrow" pitchFamily="34" charset="0"/>
              </a:rPr>
              <a:t>Adoption </a:t>
            </a:r>
            <a:r>
              <a:rPr lang="en-US" dirty="0">
                <a:latin typeface="Arial Narrow" pitchFamily="34" charset="0"/>
              </a:rPr>
              <a:t>of a common visa including the right of establishment leading eventually to free movement persons.</a:t>
            </a:r>
          </a:p>
        </p:txBody>
      </p:sp>
      <p:sp>
        <p:nvSpPr>
          <p:cNvPr id="5" name="Rectangle 4"/>
          <p:cNvSpPr/>
          <p:nvPr/>
        </p:nvSpPr>
        <p:spPr>
          <a:xfrm>
            <a:off x="3352800" y="3431917"/>
            <a:ext cx="2258952" cy="369332"/>
          </a:xfrm>
          <a:prstGeom prst="rect">
            <a:avLst/>
          </a:prstGeom>
        </p:spPr>
        <p:txBody>
          <a:bodyPr wrap="none">
            <a:spAutoFit/>
          </a:bodyPr>
          <a:lstStyle/>
          <a:p>
            <a:pPr algn="ctr">
              <a:spcBef>
                <a:spcPct val="0"/>
              </a:spcBef>
            </a:pPr>
            <a:r>
              <a:rPr lang="en-US" altLang="en-US" b="1" dirty="0">
                <a:solidFill>
                  <a:srgbClr val="C00000"/>
                </a:solidFill>
                <a:latin typeface="Arial Narrow" panose="020B0606020202030204" pitchFamily="34" charset="0"/>
              </a:rPr>
              <a:t>Objectives of COMESA</a:t>
            </a:r>
          </a:p>
        </p:txBody>
      </p:sp>
    </p:spTree>
    <p:extLst>
      <p:ext uri="{BB962C8B-B14F-4D97-AF65-F5344CB8AC3E}">
        <p14:creationId xmlns:p14="http://schemas.microsoft.com/office/powerpoint/2010/main" val="62404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61665"/>
            <a:ext cx="8915400" cy="6488668"/>
          </a:xfrm>
          <a:prstGeom prst="rect">
            <a:avLst/>
          </a:prstGeom>
        </p:spPr>
        <p:txBody>
          <a:bodyPr>
            <a:normAutofit/>
          </a:bodyPr>
          <a:lstStyle/>
          <a:p>
            <a:pPr algn="just" eaLnBrk="1" hangingPunct="1">
              <a:lnSpc>
                <a:spcPct val="100000"/>
              </a:lnSpc>
              <a:spcBef>
                <a:spcPts val="0"/>
              </a:spcBef>
              <a:defRPr/>
            </a:pPr>
            <a:r>
              <a:rPr lang="en-GB" sz="1950" cap="none" dirty="0" smtClean="0"/>
              <a:t>The Gender and Social </a:t>
            </a:r>
            <a:r>
              <a:rPr lang="en-GB" sz="1950" cap="none" dirty="0"/>
              <a:t>A</a:t>
            </a:r>
            <a:r>
              <a:rPr lang="en-GB" sz="1950" cap="none" dirty="0" smtClean="0"/>
              <a:t>ffairs division was </a:t>
            </a:r>
            <a:r>
              <a:rPr lang="en-US" sz="1950" cap="none" dirty="0" smtClean="0"/>
              <a:t>established </a:t>
            </a:r>
            <a:r>
              <a:rPr lang="en-US" sz="1950" b="1" cap="none" dirty="0" smtClean="0"/>
              <a:t>in 2008</a:t>
            </a:r>
            <a:r>
              <a:rPr lang="en-US" sz="1950" cap="none" dirty="0" smtClean="0"/>
              <a:t> and </a:t>
            </a:r>
            <a:r>
              <a:rPr lang="en-US" sz="1950" cap="none" dirty="0" err="1" smtClean="0"/>
              <a:t>operationalised</a:t>
            </a:r>
            <a:r>
              <a:rPr lang="en-US" sz="1950" cap="none" dirty="0" smtClean="0"/>
              <a:t> </a:t>
            </a:r>
            <a:r>
              <a:rPr lang="en-US" sz="1950" b="1" cap="none" dirty="0" smtClean="0"/>
              <a:t>in 2009</a:t>
            </a:r>
            <a:r>
              <a:rPr lang="en-US" sz="1950" cap="none" dirty="0" smtClean="0"/>
              <a:t>. </a:t>
            </a:r>
            <a:r>
              <a:rPr lang="en-GB" sz="1950" cap="none" dirty="0" smtClean="0"/>
              <a:t>This division is mandated to provide leadership, direction and oversight of the implementation of the COMESA gender policy in the member states and at the secretariat. It also oversees the mainstreaming of gender within the secretariat and COMESA programmes. It also oversees the implementation of the social and cultural affairs activities. The mandate of the Gender and Social Affairs Division is aligned to </a:t>
            </a:r>
            <a:r>
              <a:rPr lang="en-US" sz="1950" b="1" dirty="0" smtClean="0"/>
              <a:t>a</a:t>
            </a:r>
            <a:r>
              <a:rPr lang="en-US" sz="1950" b="1" cap="none" dirty="0" smtClean="0"/>
              <a:t>rticles</a:t>
            </a:r>
            <a:r>
              <a:rPr lang="en-US" sz="1950" b="1" dirty="0" smtClean="0"/>
              <a:t> 154 &amp; 155.</a:t>
            </a:r>
            <a:r>
              <a:rPr lang="en-US" sz="1950" dirty="0" smtClean="0"/>
              <a:t>  </a:t>
            </a:r>
          </a:p>
          <a:p>
            <a:pPr eaLnBrk="1" hangingPunct="1">
              <a:lnSpc>
                <a:spcPct val="100000"/>
              </a:lnSpc>
              <a:spcBef>
                <a:spcPts val="0"/>
              </a:spcBef>
              <a:defRPr/>
            </a:pPr>
            <a:endParaRPr lang="en-US" sz="1950" dirty="0" smtClean="0"/>
          </a:p>
          <a:p>
            <a:pPr algn="just">
              <a:lnSpc>
                <a:spcPct val="100000"/>
              </a:lnSpc>
              <a:spcBef>
                <a:spcPts val="0"/>
              </a:spcBef>
              <a:defRPr/>
            </a:pPr>
            <a:r>
              <a:rPr lang="en-US" sz="1950" cap="none" dirty="0" smtClean="0"/>
              <a:t>In </a:t>
            </a:r>
            <a:r>
              <a:rPr lang="en-US" sz="1950" b="1" cap="none" dirty="0"/>
              <a:t>A</a:t>
            </a:r>
            <a:r>
              <a:rPr lang="en-US" sz="1950" b="1" cap="none" dirty="0" smtClean="0"/>
              <a:t>rticle 154,</a:t>
            </a:r>
            <a:r>
              <a:rPr lang="en-US" sz="1950" cap="none" dirty="0" smtClean="0"/>
              <a:t> the Treaty recognizes that </a:t>
            </a:r>
            <a:r>
              <a:rPr lang="en-US" sz="1950" i="1" cap="none" dirty="0" smtClean="0"/>
              <a:t>“women make significant contribution towards the process of socio-economic transformation and sustainable growth, and that it is impossible for COMESA to implement effective programs for rural transformation and improvements in the informal sector without the full participation of women, men and youth.”</a:t>
            </a:r>
            <a:r>
              <a:rPr lang="en-US" sz="1950" cap="none" dirty="0" smtClean="0"/>
              <a:t> In this regard, the article provides for integration and participation of women at all levels of development, promotion of gender equality and women empowerment. </a:t>
            </a:r>
          </a:p>
          <a:p>
            <a:pPr marL="0" indent="0" algn="just">
              <a:lnSpc>
                <a:spcPct val="100000"/>
              </a:lnSpc>
              <a:spcBef>
                <a:spcPts val="0"/>
              </a:spcBef>
              <a:buNone/>
              <a:defRPr/>
            </a:pPr>
            <a:endParaRPr lang="en-US" sz="1950" cap="none" dirty="0" smtClean="0"/>
          </a:p>
          <a:p>
            <a:pPr algn="just">
              <a:lnSpc>
                <a:spcPct val="100000"/>
              </a:lnSpc>
              <a:spcBef>
                <a:spcPts val="0"/>
              </a:spcBef>
              <a:defRPr/>
            </a:pPr>
            <a:r>
              <a:rPr lang="en-US" sz="1950" b="1" cap="none" dirty="0" smtClean="0"/>
              <a:t>Article 155 </a:t>
            </a:r>
            <a:r>
              <a:rPr lang="en-US" sz="1950" cap="none" dirty="0" smtClean="0"/>
              <a:t>calls on member states to increase awareness on gender equality, women in business issues at policy level, create an enabling environment for effective participation of women in trade and development activities, promote special programs for women small and medium entrepreneurs (SMEs), advocacy to eliminate laws and regulations that hinder women’s access to credit, initiate training to enhance technical capacity.</a:t>
            </a:r>
          </a:p>
          <a:p>
            <a:pPr eaLnBrk="1" hangingPunct="1">
              <a:lnSpc>
                <a:spcPct val="100000"/>
              </a:lnSpc>
              <a:spcBef>
                <a:spcPts val="0"/>
              </a:spcBef>
              <a:defRPr/>
            </a:pPr>
            <a:endParaRPr lang="en-US" sz="1950" cap="none" dirty="0" smtClean="0"/>
          </a:p>
          <a:p>
            <a:pPr marL="0" indent="0">
              <a:buNone/>
              <a:defRPr/>
            </a:pPr>
            <a:endParaRPr lang="en-US" sz="1950" dirty="0"/>
          </a:p>
        </p:txBody>
      </p:sp>
      <p:sp>
        <p:nvSpPr>
          <p:cNvPr id="337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5AAE820-89C0-4226-8986-CFD8BD1CAAF8}" type="slidenum">
              <a:rPr lang="en-US" altLang="en-US">
                <a:solidFill>
                  <a:srgbClr val="898989"/>
                </a:solidFill>
                <a:latin typeface="Calibri" panose="020F0502020204030204" pitchFamily="34" charset="0"/>
              </a:rPr>
              <a:pPr/>
              <a:t>4</a:t>
            </a:fld>
            <a:endParaRPr lang="en-US" altLang="en-US">
              <a:solidFill>
                <a:srgbClr val="898989"/>
              </a:solidFill>
              <a:latin typeface="Calibri" panose="020F0502020204030204" pitchFamily="34" charset="0"/>
            </a:endParaRPr>
          </a:p>
        </p:txBody>
      </p:sp>
      <p:sp>
        <p:nvSpPr>
          <p:cNvPr id="2" name="Rectangle 1"/>
          <p:cNvSpPr/>
          <p:nvPr/>
        </p:nvSpPr>
        <p:spPr>
          <a:xfrm>
            <a:off x="2286000" y="0"/>
            <a:ext cx="5786777" cy="461665"/>
          </a:xfrm>
          <a:prstGeom prst="rect">
            <a:avLst/>
          </a:prstGeom>
        </p:spPr>
        <p:txBody>
          <a:bodyPr wrap="none">
            <a:spAutoFit/>
          </a:bodyPr>
          <a:lstStyle/>
          <a:p>
            <a:r>
              <a:rPr lang="en-US" altLang="en-US" sz="2400" b="1" dirty="0">
                <a:solidFill>
                  <a:srgbClr val="0070C0"/>
                </a:solidFill>
                <a:latin typeface="Bodoni MT" panose="02070603080606020203" pitchFamily="18" charset="0"/>
              </a:rPr>
              <a:t>COMESA GENDER AND SOCIAL AFFAIRS</a:t>
            </a:r>
            <a:endParaRPr lang="en-US" sz="2400" dirty="0"/>
          </a:p>
        </p:txBody>
      </p:sp>
    </p:spTree>
    <p:extLst>
      <p:ext uri="{BB962C8B-B14F-4D97-AF65-F5344CB8AC3E}">
        <p14:creationId xmlns:p14="http://schemas.microsoft.com/office/powerpoint/2010/main" val="159714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88119" y="152400"/>
            <a:ext cx="8955881" cy="6705600"/>
          </a:xfrm>
          <a:prstGeom prst="rect">
            <a:avLst/>
          </a:prstGeom>
        </p:spPr>
        <p:txBody>
          <a:bodyPr>
            <a:normAutofit/>
          </a:bodyPr>
          <a:lstStyle/>
          <a:p>
            <a:pPr algn="just" eaLnBrk="1" hangingPunct="1">
              <a:defRPr/>
            </a:pPr>
            <a:r>
              <a:rPr lang="en-US" b="1" dirty="0"/>
              <a:t>COMESA Social Charter</a:t>
            </a:r>
            <a:endParaRPr lang="en-US" dirty="0"/>
          </a:p>
          <a:p>
            <a:pPr marL="0" indent="0" algn="just">
              <a:buNone/>
              <a:defRPr/>
            </a:pPr>
            <a:endParaRPr lang="en-US" sz="900" dirty="0"/>
          </a:p>
          <a:p>
            <a:pPr indent="0" algn="just" eaLnBrk="1" hangingPunct="1">
              <a:lnSpc>
                <a:spcPct val="100000"/>
              </a:lnSpc>
              <a:spcBef>
                <a:spcPts val="0"/>
              </a:spcBef>
              <a:defRPr/>
            </a:pPr>
            <a:r>
              <a:rPr lang="en-US" cap="none" dirty="0" smtClean="0"/>
              <a:t>The development of the COMESA Social </a:t>
            </a:r>
            <a:r>
              <a:rPr lang="en-US" cap="none" dirty="0"/>
              <a:t>C</a:t>
            </a:r>
            <a:r>
              <a:rPr lang="en-US" cap="none" dirty="0" smtClean="0"/>
              <a:t>harter is in line with the COMESA Treaty </a:t>
            </a:r>
            <a:r>
              <a:rPr lang="en-US" b="1" cap="none" dirty="0"/>
              <a:t>A</a:t>
            </a:r>
            <a:r>
              <a:rPr lang="en-US" b="1" cap="none" dirty="0" smtClean="0"/>
              <a:t>rticle 143 para.(2)</a:t>
            </a:r>
            <a:r>
              <a:rPr lang="en-US" cap="none" dirty="0" smtClean="0"/>
              <a:t> which stipulates that “</a:t>
            </a:r>
            <a:r>
              <a:rPr lang="en-US" i="1" cap="none" dirty="0" smtClean="0"/>
              <a:t>the council shall adopt a social charter, </a:t>
            </a:r>
            <a:r>
              <a:rPr lang="en-US" i="1" cap="none" dirty="0" err="1" smtClean="0"/>
              <a:t>programmes</a:t>
            </a:r>
            <a:r>
              <a:rPr lang="en-US" i="1" cap="none" dirty="0" smtClean="0"/>
              <a:t> and regulations, as the case may be, on better implementation of co-operation in social and cultural affairs</a:t>
            </a:r>
            <a:r>
              <a:rPr lang="en-US" cap="none" dirty="0" smtClean="0"/>
              <a:t>”.</a:t>
            </a:r>
          </a:p>
          <a:p>
            <a:pPr indent="0" algn="just" eaLnBrk="1" hangingPunct="1">
              <a:lnSpc>
                <a:spcPct val="100000"/>
              </a:lnSpc>
              <a:spcBef>
                <a:spcPts val="0"/>
              </a:spcBef>
              <a:buNone/>
              <a:defRPr/>
            </a:pPr>
            <a:endParaRPr lang="en-US" cap="none" dirty="0" smtClean="0"/>
          </a:p>
          <a:p>
            <a:pPr indent="0" algn="just" eaLnBrk="1" hangingPunct="1">
              <a:lnSpc>
                <a:spcPct val="100000"/>
              </a:lnSpc>
              <a:spcBef>
                <a:spcPts val="0"/>
              </a:spcBef>
              <a:defRPr/>
            </a:pPr>
            <a:r>
              <a:rPr lang="en-US" cap="none" dirty="0" smtClean="0"/>
              <a:t>It calls upon member states to take cognizance of and put in place measures to ensure the promotion of close co-operation amongst them in the social and cultural fields. The following sectors are stipulated under the treaty:</a:t>
            </a:r>
          </a:p>
          <a:p>
            <a:pPr lvl="1" indent="0" algn="just">
              <a:lnSpc>
                <a:spcPct val="100000"/>
              </a:lnSpc>
              <a:spcBef>
                <a:spcPts val="0"/>
              </a:spcBef>
              <a:defRPr/>
            </a:pPr>
            <a:r>
              <a:rPr lang="en-US" sz="2000" cap="none" dirty="0" smtClean="0"/>
              <a:t>Employment and working conditions;</a:t>
            </a:r>
          </a:p>
          <a:p>
            <a:pPr lvl="1" indent="0" algn="just">
              <a:lnSpc>
                <a:spcPct val="100000"/>
              </a:lnSpc>
              <a:spcBef>
                <a:spcPts val="0"/>
              </a:spcBef>
              <a:defRPr/>
            </a:pPr>
            <a:r>
              <a:rPr lang="en-US" sz="2000" cap="none" dirty="0" err="1" smtClean="0"/>
              <a:t>Labour</a:t>
            </a:r>
            <a:r>
              <a:rPr lang="en-US" sz="2000" cap="none" dirty="0" smtClean="0"/>
              <a:t> laws;</a:t>
            </a:r>
          </a:p>
          <a:p>
            <a:pPr lvl="1" indent="0" algn="just">
              <a:lnSpc>
                <a:spcPct val="100000"/>
              </a:lnSpc>
              <a:spcBef>
                <a:spcPts val="0"/>
              </a:spcBef>
              <a:defRPr/>
            </a:pPr>
            <a:r>
              <a:rPr lang="en-US" sz="2000" cap="none" dirty="0" smtClean="0"/>
              <a:t>Vocational training and the eradication of adult illiteracy in the region;</a:t>
            </a:r>
          </a:p>
          <a:p>
            <a:pPr lvl="1" indent="0" algn="just">
              <a:lnSpc>
                <a:spcPct val="100000"/>
              </a:lnSpc>
              <a:spcBef>
                <a:spcPts val="0"/>
              </a:spcBef>
              <a:defRPr/>
            </a:pPr>
            <a:r>
              <a:rPr lang="en-US" sz="2000" cap="none" dirty="0" smtClean="0"/>
              <a:t>Cultural and sporting exchange;</a:t>
            </a:r>
          </a:p>
          <a:p>
            <a:pPr lvl="1" indent="0" algn="just">
              <a:lnSpc>
                <a:spcPct val="100000"/>
              </a:lnSpc>
              <a:spcBef>
                <a:spcPts val="0"/>
              </a:spcBef>
              <a:defRPr/>
            </a:pPr>
            <a:r>
              <a:rPr lang="en-US" sz="2000" cap="none" dirty="0" smtClean="0"/>
              <a:t>The prevention of occupation accidents and diseases;</a:t>
            </a:r>
          </a:p>
          <a:p>
            <a:pPr lvl="1" indent="0" algn="just">
              <a:lnSpc>
                <a:spcPct val="100000"/>
              </a:lnSpc>
              <a:spcBef>
                <a:spcPts val="0"/>
              </a:spcBef>
              <a:defRPr/>
            </a:pPr>
            <a:r>
              <a:rPr lang="en-US" sz="2000" cap="none" dirty="0" smtClean="0"/>
              <a:t>The right of association and collective bargaining between employers and workers;</a:t>
            </a:r>
          </a:p>
          <a:p>
            <a:pPr lvl="1" indent="0" algn="just">
              <a:lnSpc>
                <a:spcPct val="100000"/>
              </a:lnSpc>
              <a:spcBef>
                <a:spcPts val="0"/>
              </a:spcBef>
              <a:defRPr/>
            </a:pPr>
            <a:r>
              <a:rPr lang="en-US" sz="2000" cap="none" dirty="0" smtClean="0"/>
              <a:t>Radio and television </a:t>
            </a:r>
            <a:r>
              <a:rPr lang="en-US" sz="2000" cap="none" dirty="0" err="1" smtClean="0"/>
              <a:t>programmes</a:t>
            </a:r>
            <a:r>
              <a:rPr lang="en-US" sz="2000" cap="none" dirty="0" smtClean="0"/>
              <a:t> on matters that will promote cultural development of the common market; and </a:t>
            </a:r>
          </a:p>
          <a:p>
            <a:pPr lvl="1" indent="0" algn="just">
              <a:lnSpc>
                <a:spcPct val="100000"/>
              </a:lnSpc>
              <a:spcBef>
                <a:spcPts val="0"/>
              </a:spcBef>
              <a:defRPr/>
            </a:pPr>
            <a:r>
              <a:rPr lang="en-US" sz="2000" cap="none" dirty="0" smtClean="0"/>
              <a:t>Provision of facilities for persons with disabilities and older persons (elderly).</a:t>
            </a:r>
          </a:p>
          <a:p>
            <a:pPr lvl="1" indent="0">
              <a:lnSpc>
                <a:spcPct val="100000"/>
              </a:lnSpc>
              <a:spcBef>
                <a:spcPts val="0"/>
              </a:spcBef>
              <a:defRPr/>
            </a:pPr>
            <a:endParaRPr lang="en-US" cap="none" dirty="0"/>
          </a:p>
        </p:txBody>
      </p:sp>
      <p:sp>
        <p:nvSpPr>
          <p:cNvPr id="3789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D4E2D9-B8A1-43AD-8BB3-2CC44D339C56}" type="slidenum">
              <a:rPr lang="en-US" altLang="en-US">
                <a:solidFill>
                  <a:srgbClr val="898989"/>
                </a:solidFill>
                <a:latin typeface="Calibri" panose="020F0502020204030204" pitchFamily="34" charset="0"/>
              </a:rPr>
              <a:pPr/>
              <a:t>5</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3445900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9144000" cy="6324600"/>
          </a:xfrm>
          <a:prstGeom prst="rect">
            <a:avLst/>
          </a:prstGeom>
        </p:spPr>
        <p:txBody>
          <a:bodyPr>
            <a:normAutofit/>
          </a:bodyPr>
          <a:lstStyle/>
          <a:p>
            <a:pPr eaLnBrk="1" hangingPunct="1">
              <a:defRPr/>
            </a:pPr>
            <a:r>
              <a:rPr lang="en-US" sz="2200" cap="none" dirty="0" smtClean="0"/>
              <a:t>The COMESA Social </a:t>
            </a:r>
            <a:r>
              <a:rPr lang="en-US" sz="2200" cap="none" dirty="0"/>
              <a:t>C</a:t>
            </a:r>
            <a:r>
              <a:rPr lang="en-US" sz="2200" cap="none" dirty="0" smtClean="0"/>
              <a:t>harter was adopted in </a:t>
            </a:r>
            <a:r>
              <a:rPr lang="en-US" sz="2200" b="1" cap="none" dirty="0"/>
              <a:t>F</a:t>
            </a:r>
            <a:r>
              <a:rPr lang="en-US" sz="2200" b="1" cap="none" dirty="0" smtClean="0"/>
              <a:t>ebruary 2014</a:t>
            </a:r>
            <a:r>
              <a:rPr lang="en-US" sz="2200" cap="none" dirty="0" smtClean="0"/>
              <a:t> at the Thirty Second meeting of the Council of Ministers held in </a:t>
            </a:r>
            <a:r>
              <a:rPr lang="en-US" sz="2200" cap="none" dirty="0"/>
              <a:t>K</a:t>
            </a:r>
            <a:r>
              <a:rPr lang="en-US" sz="2200" cap="none" dirty="0" smtClean="0"/>
              <a:t>inshasa, Democratic Republic of </a:t>
            </a:r>
            <a:r>
              <a:rPr lang="en-US" sz="2200" cap="none" dirty="0"/>
              <a:t>C</a:t>
            </a:r>
            <a:r>
              <a:rPr lang="en-US" sz="2200" cap="none" dirty="0" smtClean="0"/>
              <a:t>ongo.</a:t>
            </a:r>
          </a:p>
          <a:p>
            <a:pPr eaLnBrk="1" hangingPunct="1">
              <a:defRPr/>
            </a:pPr>
            <a:endParaRPr lang="en-US" sz="2200" cap="none" dirty="0" smtClean="0"/>
          </a:p>
          <a:p>
            <a:pPr eaLnBrk="1" hangingPunct="1">
              <a:defRPr/>
            </a:pPr>
            <a:r>
              <a:rPr lang="en-US" sz="2200" cap="none" dirty="0" smtClean="0"/>
              <a:t>Mauritius signed the Charter on </a:t>
            </a:r>
            <a:r>
              <a:rPr lang="en-US" sz="2200" b="1" cap="none" dirty="0" smtClean="0"/>
              <a:t>21 April 2015</a:t>
            </a:r>
            <a:r>
              <a:rPr lang="en-US" sz="2200" cap="none" dirty="0" smtClean="0"/>
              <a:t>.</a:t>
            </a:r>
          </a:p>
          <a:p>
            <a:pPr marL="0" indent="0" eaLnBrk="1" hangingPunct="1">
              <a:buNone/>
              <a:defRPr/>
            </a:pPr>
            <a:endParaRPr lang="en-US" sz="2200" cap="none" dirty="0" smtClean="0"/>
          </a:p>
          <a:p>
            <a:pPr algn="just" eaLnBrk="1" hangingPunct="1">
              <a:defRPr/>
            </a:pPr>
            <a:r>
              <a:rPr lang="en-US" sz="2200" cap="none" dirty="0" smtClean="0"/>
              <a:t>As at 04 October 2019, out of </a:t>
            </a:r>
            <a:r>
              <a:rPr lang="en-US" sz="2200" b="1" cap="none" dirty="0" smtClean="0"/>
              <a:t>19</a:t>
            </a:r>
            <a:r>
              <a:rPr lang="en-US" sz="2200" cap="none" dirty="0" smtClean="0"/>
              <a:t> member states, </a:t>
            </a:r>
            <a:r>
              <a:rPr lang="en-US" sz="2200" b="1" cap="none" dirty="0" smtClean="0"/>
              <a:t>Mauritius</a:t>
            </a:r>
            <a:r>
              <a:rPr lang="en-US" sz="2200" cap="none" dirty="0" smtClean="0"/>
              <a:t> </a:t>
            </a:r>
            <a:r>
              <a:rPr lang="en-US" sz="2200" b="1" cap="none" dirty="0" smtClean="0"/>
              <a:t>, Malawi Madagascar And</a:t>
            </a:r>
            <a:r>
              <a:rPr lang="en-US" sz="2200" cap="none" dirty="0" smtClean="0"/>
              <a:t> </a:t>
            </a:r>
            <a:r>
              <a:rPr lang="en-US" sz="2200" b="1" cap="none" dirty="0" smtClean="0"/>
              <a:t>Seychelles </a:t>
            </a:r>
            <a:r>
              <a:rPr lang="en-US" sz="2200" cap="none" dirty="0" smtClean="0"/>
              <a:t>have signed the document. </a:t>
            </a:r>
          </a:p>
          <a:p>
            <a:pPr marL="0" indent="0" algn="just" eaLnBrk="1" hangingPunct="1">
              <a:buNone/>
              <a:defRPr/>
            </a:pPr>
            <a:endParaRPr lang="en-US" sz="2200" cap="none" dirty="0" smtClean="0"/>
          </a:p>
          <a:p>
            <a:pPr algn="just" eaLnBrk="1" hangingPunct="1">
              <a:defRPr/>
            </a:pPr>
            <a:r>
              <a:rPr lang="en-US" sz="2200" cap="none" dirty="0" smtClean="0"/>
              <a:t>The Ministry of Gender Equality and Family Welfare cannot proceed with the dissemination and implementation of the various articles of the charter in view that the charter has not been signed by the minimum of the </a:t>
            </a:r>
            <a:r>
              <a:rPr lang="en-US" sz="2200" b="1" cap="none" dirty="0" smtClean="0"/>
              <a:t>12 </a:t>
            </a:r>
            <a:r>
              <a:rPr lang="en-US" sz="2200" cap="none" dirty="0" smtClean="0"/>
              <a:t>member states.</a:t>
            </a:r>
          </a:p>
          <a:p>
            <a:pPr marL="0" indent="0">
              <a:buNone/>
              <a:defRPr/>
            </a:pPr>
            <a:endParaRPr lang="en-US" cap="none" dirty="0" smtClean="0"/>
          </a:p>
          <a:p>
            <a:pPr eaLnBrk="1" hangingPunct="1">
              <a:defRPr/>
            </a:pPr>
            <a:endParaRPr lang="en-US" cap="none" dirty="0"/>
          </a:p>
        </p:txBody>
      </p:sp>
      <p:sp>
        <p:nvSpPr>
          <p:cNvPr id="389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30E371-88EF-49B3-9333-D3CC6F660178}" type="slidenum">
              <a:rPr lang="en-US" altLang="en-US">
                <a:solidFill>
                  <a:srgbClr val="898989"/>
                </a:solidFill>
                <a:latin typeface="Calibri" panose="020F0502020204030204" pitchFamily="34" charset="0"/>
              </a:rPr>
              <a:pPr/>
              <a:t>6</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391100553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9CD3B13-0A92-484E-B382-39B3BBAF4250}"/>
</file>

<file path=customXml/itemProps2.xml><?xml version="1.0" encoding="utf-8"?>
<ds:datastoreItem xmlns:ds="http://schemas.openxmlformats.org/officeDocument/2006/customXml" ds:itemID="{4F54895A-5DE6-4489-B644-F8D0644493D6}"/>
</file>

<file path=customXml/itemProps3.xml><?xml version="1.0" encoding="utf-8"?>
<ds:datastoreItem xmlns:ds="http://schemas.openxmlformats.org/officeDocument/2006/customXml" ds:itemID="{24FEF140-BB2B-4180-9EAB-67C098ADD933}"/>
</file>

<file path=docProps/app.xml><?xml version="1.0" encoding="utf-8"?>
<Properties xmlns="http://schemas.openxmlformats.org/officeDocument/2006/extended-properties" xmlns:vt="http://schemas.openxmlformats.org/officeDocument/2006/docPropsVTypes">
  <Template>Droplet</Template>
  <TotalTime>4682</TotalTime>
  <Words>674</Words>
  <Application>Microsoft Office PowerPoint</Application>
  <PresentationFormat>On-screen Show (4:3)</PresentationFormat>
  <Paragraphs>80</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Narrow</vt:lpstr>
      <vt:lpstr>Bodoni MT</vt:lpstr>
      <vt:lpstr>Calibri</vt:lpstr>
      <vt:lpstr>Times New Roman</vt:lpstr>
      <vt:lpstr>Tw Cen MT</vt:lpstr>
      <vt:lpstr>Droplet</vt:lpstr>
      <vt:lpstr>COMESA </vt:lpstr>
      <vt:lpstr>COMESA Member States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Rughoo Kajal</dc:creator>
  <cp:lastModifiedBy>user</cp:lastModifiedBy>
  <cp:revision>677</cp:revision>
  <cp:lastPrinted>2020-07-08T09:31:03Z</cp:lastPrinted>
  <dcterms:created xsi:type="dcterms:W3CDTF">2016-04-16T07:13:01Z</dcterms:created>
  <dcterms:modified xsi:type="dcterms:W3CDTF">2020-09-08T10:17:11Z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