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391" r:id="rId2"/>
    <p:sldId id="392" r:id="rId3"/>
    <p:sldId id="393" r:id="rId4"/>
    <p:sldId id="395" r:id="rId5"/>
    <p:sldId id="473" r:id="rId6"/>
    <p:sldId id="396" r:id="rId7"/>
    <p:sldId id="397" r:id="rId8"/>
    <p:sldId id="398" r:id="rId9"/>
    <p:sldId id="399" r:id="rId10"/>
    <p:sldId id="400" r:id="rId11"/>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2974" cy="467281"/>
          </a:xfrm>
          <a:prstGeom prst="rect">
            <a:avLst/>
          </a:prstGeom>
        </p:spPr>
        <p:txBody>
          <a:bodyPr vert="horz" lIns="93640" tIns="46821" rIns="93640" bIns="46821" rtlCol="0"/>
          <a:lstStyle>
            <a:lvl1pPr algn="l">
              <a:defRPr sz="1200"/>
            </a:lvl1pPr>
          </a:lstStyle>
          <a:p>
            <a:endParaRPr lang="en-US"/>
          </a:p>
        </p:txBody>
      </p:sp>
      <p:sp>
        <p:nvSpPr>
          <p:cNvPr id="3" name="Date Placeholder 2"/>
          <p:cNvSpPr>
            <a:spLocks noGrp="1"/>
          </p:cNvSpPr>
          <p:nvPr>
            <p:ph type="dt" sz="quarter" idx="1"/>
          </p:nvPr>
        </p:nvSpPr>
        <p:spPr>
          <a:xfrm>
            <a:off x="3990721" y="1"/>
            <a:ext cx="3052974" cy="467281"/>
          </a:xfrm>
          <a:prstGeom prst="rect">
            <a:avLst/>
          </a:prstGeom>
        </p:spPr>
        <p:txBody>
          <a:bodyPr vert="horz" lIns="93640" tIns="46821" rIns="93640" bIns="46821" rtlCol="0"/>
          <a:lstStyle>
            <a:lvl1pPr algn="r">
              <a:defRPr sz="1200"/>
            </a:lvl1pPr>
          </a:lstStyle>
          <a:p>
            <a:fld id="{E0E019D7-95E9-4F77-8A75-08DBD3E612F6}" type="datetimeFigureOut">
              <a:rPr lang="en-US" smtClean="0"/>
              <a:t>9/8/2020</a:t>
            </a:fld>
            <a:endParaRPr lang="en-US"/>
          </a:p>
        </p:txBody>
      </p:sp>
      <p:sp>
        <p:nvSpPr>
          <p:cNvPr id="4" name="Footer Placeholder 3"/>
          <p:cNvSpPr>
            <a:spLocks noGrp="1"/>
          </p:cNvSpPr>
          <p:nvPr>
            <p:ph type="ftr" sz="quarter" idx="2"/>
          </p:nvPr>
        </p:nvSpPr>
        <p:spPr>
          <a:xfrm>
            <a:off x="0" y="8876713"/>
            <a:ext cx="3052974" cy="467281"/>
          </a:xfrm>
          <a:prstGeom prst="rect">
            <a:avLst/>
          </a:prstGeom>
        </p:spPr>
        <p:txBody>
          <a:bodyPr vert="horz" lIns="93640" tIns="46821" rIns="93640" bIns="46821" rtlCol="0" anchor="b"/>
          <a:lstStyle>
            <a:lvl1pPr algn="l">
              <a:defRPr sz="1200"/>
            </a:lvl1pPr>
          </a:lstStyle>
          <a:p>
            <a:endParaRPr lang="en-US"/>
          </a:p>
        </p:txBody>
      </p:sp>
      <p:sp>
        <p:nvSpPr>
          <p:cNvPr id="5" name="Slide Number Placeholder 4"/>
          <p:cNvSpPr>
            <a:spLocks noGrp="1"/>
          </p:cNvSpPr>
          <p:nvPr>
            <p:ph type="sldNum" sz="quarter" idx="3"/>
          </p:nvPr>
        </p:nvSpPr>
        <p:spPr>
          <a:xfrm>
            <a:off x="3990721" y="8876713"/>
            <a:ext cx="3052974" cy="467281"/>
          </a:xfrm>
          <a:prstGeom prst="rect">
            <a:avLst/>
          </a:prstGeom>
        </p:spPr>
        <p:txBody>
          <a:bodyPr vert="horz" lIns="93640" tIns="46821" rIns="93640" bIns="46821" rtlCol="0" anchor="b"/>
          <a:lstStyle>
            <a:lvl1pPr algn="r">
              <a:defRPr sz="1200"/>
            </a:lvl1pPr>
          </a:lstStyle>
          <a:p>
            <a:fld id="{A6F9A1FD-68E8-491E-A3A6-6829DC49BF92}" type="slidenum">
              <a:rPr lang="en-US" smtClean="0"/>
              <a:t>‹#›</a:t>
            </a:fld>
            <a:endParaRPr lang="en-US"/>
          </a:p>
        </p:txBody>
      </p:sp>
    </p:spTree>
    <p:extLst>
      <p:ext uri="{BB962C8B-B14F-4D97-AF65-F5344CB8AC3E}">
        <p14:creationId xmlns:p14="http://schemas.microsoft.com/office/powerpoint/2010/main" val="20935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0975" y="0"/>
            <a:ext cx="3052763" cy="468313"/>
          </a:xfrm>
          <a:prstGeom prst="rect">
            <a:avLst/>
          </a:prstGeom>
        </p:spPr>
        <p:txBody>
          <a:bodyPr vert="horz" lIns="91440" tIns="45720" rIns="91440" bIns="45720" rtlCol="0"/>
          <a:lstStyle>
            <a:lvl1pPr algn="r">
              <a:defRPr sz="1200"/>
            </a:lvl1pPr>
          </a:lstStyle>
          <a:p>
            <a:fld id="{D6F3DFEC-8D63-4816-AA60-0BD082A27E05}" type="datetimeFigureOut">
              <a:rPr lang="en-US" smtClean="0"/>
              <a:t>9/8/2020</a:t>
            </a:fld>
            <a:endParaRPr lang="en-US"/>
          </a:p>
        </p:txBody>
      </p:sp>
      <p:sp>
        <p:nvSpPr>
          <p:cNvPr id="4" name="Slide Image Placeholder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97388"/>
            <a:ext cx="5635625" cy="3679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7300"/>
            <a:ext cx="3052763"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0975" y="8877300"/>
            <a:ext cx="3052763" cy="468313"/>
          </a:xfrm>
          <a:prstGeom prst="rect">
            <a:avLst/>
          </a:prstGeom>
        </p:spPr>
        <p:txBody>
          <a:bodyPr vert="horz" lIns="91440" tIns="45720" rIns="91440" bIns="45720" rtlCol="0" anchor="b"/>
          <a:lstStyle>
            <a:lvl1pPr algn="r">
              <a:defRPr sz="1200"/>
            </a:lvl1pPr>
          </a:lstStyle>
          <a:p>
            <a:fld id="{9F04B6E6-7450-4500-AC8D-971D0780A619}" type="slidenum">
              <a:rPr lang="en-US" smtClean="0"/>
              <a:t>‹#›</a:t>
            </a:fld>
            <a:endParaRPr lang="en-US"/>
          </a:p>
        </p:txBody>
      </p:sp>
    </p:spTree>
    <p:extLst>
      <p:ext uri="{BB962C8B-B14F-4D97-AF65-F5344CB8AC3E}">
        <p14:creationId xmlns:p14="http://schemas.microsoft.com/office/powerpoint/2010/main" val="42322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A4932F-48D3-46D4-81BF-2F4F90CB1CCA}"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89352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198BC-253A-4C06-9B5B-F47DE338A480}"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42525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16AB1-77C9-4E1C-A4AA-1D72A5C43731}"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815331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58027-2BAC-4D3D-9C7E-13437CB53F33}"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37787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8B52D-A8F1-406B-B478-C30063E9C7B7}"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28316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9A2DDA3-C4E5-4EFE-9472-E812D6357123}"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658906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E282E4F-A44C-49E4-AE74-37056EB0FDD4}"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866012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06FEBC-CA36-4F9B-B779-A5E785C82387}"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99185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580F34-639F-47A9-B99E-ECB66B512186}"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6077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E363A-FF2E-47FC-82D9-F79C5D418D57}"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85414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C478C-7FF3-4E4C-91A6-E8C7508712C0}"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78755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E0080D-2B8E-4F30-9F2B-09C7A8B1BED1}"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209483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DDB6D-8F28-4620-8BEC-A64AEC71AFA7}" type="datetime1">
              <a:rPr lang="en-US" smtClean="0"/>
              <a:t>9/8/2020</a:t>
            </a:fld>
            <a:endParaRPr lang="en-US"/>
          </a:p>
        </p:txBody>
      </p:sp>
      <p:sp>
        <p:nvSpPr>
          <p:cNvPr id="8" name="Footer Placeholder 7"/>
          <p:cNvSpPr>
            <a:spLocks noGrp="1"/>
          </p:cNvSpPr>
          <p:nvPr>
            <p:ph type="ftr" sz="quarter" idx="11"/>
          </p:nvPr>
        </p:nvSpPr>
        <p:spPr/>
        <p:txBody>
          <a:bodyPr/>
          <a:lstStyle/>
          <a:p>
            <a:r>
              <a:rPr lang="en-US" smtClean="0"/>
              <a:t>THE COMMON MARKET FOR EASTERN &amp; SOUTHERN AFRICA</a:t>
            </a:r>
            <a:endParaRPr lang="en-US"/>
          </a:p>
        </p:txBody>
      </p:sp>
      <p:sp>
        <p:nvSpPr>
          <p:cNvPr id="9" name="Slide Number Placeholder 8"/>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24637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36FCDC-7AC0-46AB-B051-15F759387092}"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404016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B81B92F-F497-4433-A70F-C36B0BFFB1DD}" type="datetime1">
              <a:rPr lang="en-US" smtClean="0"/>
              <a:t>9/8/2020</a:t>
            </a:fld>
            <a:endParaRPr lang="en-US"/>
          </a:p>
        </p:txBody>
      </p:sp>
      <p:sp>
        <p:nvSpPr>
          <p:cNvPr id="3" name="Footer Placeholder 2"/>
          <p:cNvSpPr>
            <a:spLocks noGrp="1"/>
          </p:cNvSpPr>
          <p:nvPr>
            <p:ph type="ftr" sz="quarter" idx="11"/>
          </p:nvPr>
        </p:nvSpPr>
        <p:spPr/>
        <p:txBody>
          <a:bodyPr/>
          <a:lstStyle/>
          <a:p>
            <a:r>
              <a:rPr lang="en-US" smtClean="0"/>
              <a:t>THE COMMON MARKET FOR EASTERN &amp; SOUTHERN AFRICA</a:t>
            </a:r>
            <a:endParaRPr lang="en-US"/>
          </a:p>
        </p:txBody>
      </p:sp>
      <p:sp>
        <p:nvSpPr>
          <p:cNvPr id="4" name="Slide Number Placeholder 3"/>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87062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E34E-CD85-4A65-B811-0B20D0D14505}"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69292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03370-BE93-49B6-A921-39E74335BE8A}"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8331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3B49791-D6DC-4DC5-8DA8-D2C1E57A70C2}" type="datetime1">
              <a:rPr lang="en-US" smtClean="0"/>
              <a:t>9/8/2020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THE COMMON MARKET FOR EASTERN &amp; SOUTHERN AFRICA</a:t>
            </a: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7E6EB5B-1D3E-41CD-9F0B-669A1620FB81}" type="slidenum">
              <a:rPr lang="en-US" smtClean="0"/>
              <a:t>‹#›</a:t>
            </a:fld>
            <a:endParaRPr lang="en-US"/>
          </a:p>
        </p:txBody>
      </p:sp>
    </p:spTree>
    <p:extLst>
      <p:ext uri="{BB962C8B-B14F-4D97-AF65-F5344CB8AC3E}">
        <p14:creationId xmlns:p14="http://schemas.microsoft.com/office/powerpoint/2010/main" val="32999305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709" y="457200"/>
            <a:ext cx="7773338" cy="962168"/>
          </a:xfrm>
        </p:spPr>
        <p:txBody>
          <a:bodyPr>
            <a:normAutofit fontScale="90000"/>
          </a:bodyPr>
          <a:lstStyle/>
          <a:p>
            <a:r>
              <a:rPr lang="en-US" b="1" dirty="0" smtClean="0"/>
              <a:t>From the </a:t>
            </a:r>
            <a:r>
              <a:rPr lang="en-US" b="1" dirty="0" err="1" smtClean="0"/>
              <a:t>organisation</a:t>
            </a:r>
            <a:r>
              <a:rPr lang="en-US" b="1" dirty="0" smtClean="0"/>
              <a:t> of African unity(OAU) to African union</a:t>
            </a:r>
            <a:endParaRPr lang="en-US" b="1" dirty="0"/>
          </a:p>
        </p:txBody>
      </p:sp>
      <p:sp>
        <p:nvSpPr>
          <p:cNvPr id="3" name="Content Placeholder 2"/>
          <p:cNvSpPr>
            <a:spLocks noGrp="1"/>
          </p:cNvSpPr>
          <p:nvPr>
            <p:ph sz="quarter" idx="13"/>
          </p:nvPr>
        </p:nvSpPr>
        <p:spPr>
          <a:xfrm>
            <a:off x="0" y="1676400"/>
            <a:ext cx="9143999" cy="5334000"/>
          </a:xfrm>
        </p:spPr>
        <p:txBody>
          <a:bodyPr>
            <a:normAutofit fontScale="70000" lnSpcReduction="20000"/>
          </a:bodyPr>
          <a:lstStyle/>
          <a:p>
            <a:pPr marL="0" indent="0">
              <a:buNone/>
            </a:pPr>
            <a:r>
              <a:rPr lang="en-US" cap="none" dirty="0">
                <a:latin typeface="Cambria" panose="02040503050406030204" pitchFamily="18" charset="0"/>
              </a:rPr>
              <a:t> </a:t>
            </a:r>
            <a:r>
              <a:rPr lang="en-US" cap="none" dirty="0" smtClean="0">
                <a:latin typeface="Cambria" panose="02040503050406030204" pitchFamily="18" charset="0"/>
              </a:rPr>
              <a:t>• </a:t>
            </a:r>
            <a:r>
              <a:rPr lang="en-US" sz="3500" cap="none" dirty="0" smtClean="0">
                <a:latin typeface="+mj-lt"/>
              </a:rPr>
              <a:t>The founding of OAU was on 25 May </a:t>
            </a:r>
            <a:r>
              <a:rPr lang="en-US" sz="3500" cap="none" dirty="0">
                <a:latin typeface="+mj-lt"/>
              </a:rPr>
              <a:t>1963.</a:t>
            </a:r>
          </a:p>
          <a:p>
            <a:r>
              <a:rPr lang="en-US" sz="3500" cap="none" dirty="0" smtClean="0">
                <a:latin typeface="+mj-lt"/>
              </a:rPr>
              <a:t>The </a:t>
            </a:r>
            <a:r>
              <a:rPr lang="en-US" sz="3500" cap="none" dirty="0">
                <a:latin typeface="+mj-lt"/>
              </a:rPr>
              <a:t>founding fathers of the OAU include Kwame Nkrumah, Julius </a:t>
            </a:r>
            <a:r>
              <a:rPr lang="en-US" sz="3500" cap="none" dirty="0" err="1">
                <a:latin typeface="+mj-lt"/>
              </a:rPr>
              <a:t>Nyerere</a:t>
            </a:r>
            <a:r>
              <a:rPr lang="en-US" sz="3500" cap="none" dirty="0">
                <a:latin typeface="+mj-lt"/>
              </a:rPr>
              <a:t>, </a:t>
            </a:r>
            <a:r>
              <a:rPr lang="en-US" sz="3500" cap="none" dirty="0" err="1">
                <a:latin typeface="+mj-lt"/>
              </a:rPr>
              <a:t>Sekou</a:t>
            </a:r>
            <a:r>
              <a:rPr lang="en-US" sz="3500" cap="none" dirty="0">
                <a:latin typeface="+mj-lt"/>
              </a:rPr>
              <a:t> </a:t>
            </a:r>
            <a:r>
              <a:rPr lang="en-US" sz="3500" cap="none" dirty="0" err="1">
                <a:latin typeface="+mj-lt"/>
              </a:rPr>
              <a:t>Toure</a:t>
            </a:r>
            <a:r>
              <a:rPr lang="en-US" sz="3500" cap="none" dirty="0">
                <a:latin typeface="+mj-lt"/>
              </a:rPr>
              <a:t>, </a:t>
            </a:r>
            <a:r>
              <a:rPr lang="en-US" sz="3500" cap="none" dirty="0" err="1">
                <a:latin typeface="+mj-lt"/>
              </a:rPr>
              <a:t>Hamed</a:t>
            </a:r>
            <a:r>
              <a:rPr lang="en-US" sz="3500" cap="none" dirty="0">
                <a:latin typeface="+mj-lt"/>
              </a:rPr>
              <a:t> Ben Bella, </a:t>
            </a:r>
            <a:r>
              <a:rPr lang="en-US" sz="3500" cap="none" dirty="0" err="1">
                <a:latin typeface="+mj-lt"/>
              </a:rPr>
              <a:t>Jomo</a:t>
            </a:r>
            <a:r>
              <a:rPr lang="en-US" sz="3500" cap="none" dirty="0">
                <a:latin typeface="+mj-lt"/>
              </a:rPr>
              <a:t> Kenyatta</a:t>
            </a:r>
            <a:r>
              <a:rPr lang="en-US" sz="3500" cap="none" dirty="0" smtClean="0">
                <a:latin typeface="+mj-lt"/>
              </a:rPr>
              <a:t>.</a:t>
            </a:r>
          </a:p>
          <a:p>
            <a:r>
              <a:rPr lang="en-US" sz="3500" cap="none" dirty="0" smtClean="0">
                <a:latin typeface="+mj-lt"/>
              </a:rPr>
              <a:t>The </a:t>
            </a:r>
            <a:r>
              <a:rPr lang="en-US" sz="3500" cap="none" dirty="0">
                <a:latin typeface="+mj-lt"/>
              </a:rPr>
              <a:t>radical pan </a:t>
            </a:r>
            <a:r>
              <a:rPr lang="en-US" sz="3500" cap="none" dirty="0" err="1">
                <a:latin typeface="+mj-lt"/>
              </a:rPr>
              <a:t>africanists</a:t>
            </a:r>
            <a:r>
              <a:rPr lang="en-US" sz="3500" cap="none" dirty="0">
                <a:latin typeface="+mj-lt"/>
              </a:rPr>
              <a:t> of that period posed questions that politicians are still grappling with today:</a:t>
            </a:r>
          </a:p>
          <a:p>
            <a:pPr lvl="1">
              <a:buFont typeface="Courier New" panose="02070309020205020404" pitchFamily="49" charset="0"/>
              <a:buChar char="o"/>
            </a:pPr>
            <a:r>
              <a:rPr lang="en-US" sz="3300" cap="none" dirty="0" smtClean="0">
                <a:latin typeface="+mj-lt"/>
              </a:rPr>
              <a:t>how </a:t>
            </a:r>
            <a:r>
              <a:rPr lang="en-US" sz="3300" cap="none" dirty="0">
                <a:latin typeface="+mj-lt"/>
              </a:rPr>
              <a:t>to deepen cooperation</a:t>
            </a:r>
          </a:p>
          <a:p>
            <a:pPr lvl="1">
              <a:buFont typeface="Courier New" panose="02070309020205020404" pitchFamily="49" charset="0"/>
              <a:buChar char="o"/>
            </a:pPr>
            <a:r>
              <a:rPr lang="en-US" sz="3300" cap="none" dirty="0" smtClean="0">
                <a:latin typeface="+mj-lt"/>
              </a:rPr>
              <a:t>how </a:t>
            </a:r>
            <a:r>
              <a:rPr lang="en-US" sz="3300" cap="none" dirty="0">
                <a:latin typeface="+mj-lt"/>
              </a:rPr>
              <a:t>to build a fairer international trading system and </a:t>
            </a:r>
          </a:p>
          <a:p>
            <a:pPr lvl="1">
              <a:buFont typeface="Courier New" panose="02070309020205020404" pitchFamily="49" charset="0"/>
              <a:buChar char="o"/>
            </a:pPr>
            <a:r>
              <a:rPr lang="en-US" sz="3300" cap="none" dirty="0" smtClean="0">
                <a:latin typeface="+mj-lt"/>
              </a:rPr>
              <a:t>how </a:t>
            </a:r>
            <a:r>
              <a:rPr lang="en-US" sz="3300" cap="none" dirty="0">
                <a:latin typeface="+mj-lt"/>
              </a:rPr>
              <a:t>to deal with the disproportionate military power of wealthy states</a:t>
            </a:r>
            <a:r>
              <a:rPr lang="en-US" sz="3300" cap="none" dirty="0" smtClean="0">
                <a:latin typeface="+mj-lt"/>
              </a:rPr>
              <a:t>.</a:t>
            </a:r>
          </a:p>
          <a:p>
            <a:pPr marL="0" indent="0">
              <a:buNone/>
            </a:pPr>
            <a:endParaRPr lang="en-US" sz="3500" cap="none" dirty="0" smtClean="0">
              <a:latin typeface="+mj-lt"/>
            </a:endParaRPr>
          </a:p>
          <a:p>
            <a:r>
              <a:rPr lang="en-US" sz="3500" cap="none" dirty="0" smtClean="0">
                <a:latin typeface="+mj-lt"/>
              </a:rPr>
              <a:t>AU established on 26 May 2001 and launched on 9 July 2002 </a:t>
            </a:r>
            <a:r>
              <a:rPr lang="en-US" sz="3500" cap="none" dirty="0">
                <a:latin typeface="+mj-lt"/>
              </a:rPr>
              <a:t>on a wave of optimism in Africa</a:t>
            </a:r>
            <a:r>
              <a:rPr lang="en-US" sz="3500" cap="none" dirty="0" smtClean="0">
                <a:latin typeface="+mj-lt"/>
              </a:rPr>
              <a:t>.</a:t>
            </a:r>
          </a:p>
          <a:p>
            <a:endParaRPr lang="en-US" cap="none" dirty="0">
              <a:latin typeface="+mj-lt"/>
            </a:endParaRPr>
          </a:p>
          <a:p>
            <a:endParaRPr lang="en-US" cap="none" dirty="0">
              <a:latin typeface="Cambria" panose="02040503050406030204" pitchFamily="18" charset="0"/>
            </a:endParaRPr>
          </a:p>
          <a:p>
            <a:endParaRPr lang="en-US" cap="none" dirty="0" smtClean="0">
              <a:latin typeface="Cambria" panose="02040503050406030204" pitchFamily="18" charset="0"/>
            </a:endParaRPr>
          </a:p>
          <a:p>
            <a:pPr marL="0" indent="0">
              <a:buNone/>
            </a:pPr>
            <a:endParaRPr lang="en-US" cap="none" dirty="0">
              <a:latin typeface="Cambria" panose="02040503050406030204" pitchFamily="18" charset="0"/>
            </a:endParaRPr>
          </a:p>
          <a:p>
            <a:endParaRPr lang="en-US" cap="none" dirty="0">
              <a:latin typeface="Cambria" panose="02040503050406030204" pitchFamily="18" charset="0"/>
            </a:endParaRPr>
          </a:p>
          <a:p>
            <a:endParaRPr lang="en-US" cap="none" dirty="0">
              <a:latin typeface="Cambria" panose="02040503050406030204" pitchFamily="18" charset="0"/>
            </a:endParaRPr>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1</a:t>
            </a:fld>
            <a:endParaRPr lang="en-US"/>
          </a:p>
        </p:txBody>
      </p:sp>
    </p:spTree>
    <p:extLst>
      <p:ext uri="{BB962C8B-B14F-4D97-AF65-F5344CB8AC3E}">
        <p14:creationId xmlns:p14="http://schemas.microsoft.com/office/powerpoint/2010/main" val="3646325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9144000" cy="941696"/>
          </a:xfrm>
        </p:spPr>
        <p:txBody>
          <a:bodyPr>
            <a:normAutofit/>
          </a:bodyPr>
          <a:lstStyle/>
          <a:p>
            <a:pPr algn="l"/>
            <a:r>
              <a:rPr lang="en-US" sz="2400" dirty="0" smtClean="0"/>
              <a:t>Au Solemn </a:t>
            </a:r>
            <a:r>
              <a:rPr lang="en-US" sz="2400" dirty="0"/>
              <a:t>Declaration on </a:t>
            </a:r>
            <a:r>
              <a:rPr lang="en-US" sz="2400" dirty="0" smtClean="0"/>
              <a:t>Gender </a:t>
            </a:r>
            <a:r>
              <a:rPr lang="en-US" sz="2400" dirty="0"/>
              <a:t>Equality in Africa</a:t>
            </a:r>
          </a:p>
        </p:txBody>
      </p:sp>
      <p:sp>
        <p:nvSpPr>
          <p:cNvPr id="3" name="Content Placeholder 2"/>
          <p:cNvSpPr>
            <a:spLocks noGrp="1"/>
          </p:cNvSpPr>
          <p:nvPr>
            <p:ph sz="quarter" idx="13"/>
          </p:nvPr>
        </p:nvSpPr>
        <p:spPr>
          <a:xfrm>
            <a:off x="685330" y="1322696"/>
            <a:ext cx="7772870" cy="5382904"/>
          </a:xfrm>
        </p:spPr>
        <p:txBody>
          <a:bodyPr>
            <a:normAutofit/>
          </a:bodyPr>
          <a:lstStyle/>
          <a:p>
            <a:r>
              <a:rPr lang="en-US" cap="none" dirty="0"/>
              <a:t>At the Third Ordinary Session of the African Union (AU) Assembly of Heads of State and Government in Addis Ababa, Ethiopia in </a:t>
            </a:r>
            <a:r>
              <a:rPr lang="en-US" b="1" cap="none" dirty="0"/>
              <a:t>July 2004</a:t>
            </a:r>
            <a:r>
              <a:rPr lang="en-US" cap="none" dirty="0"/>
              <a:t>, the Heads of State and Government adopted the Solemn Declaration on Gender Equality in Africa (</a:t>
            </a:r>
            <a:r>
              <a:rPr lang="en-US" cap="none" dirty="0" smtClean="0"/>
              <a:t>SDGEA).</a:t>
            </a:r>
          </a:p>
          <a:p>
            <a:r>
              <a:rPr lang="en-US" cap="none" dirty="0" smtClean="0"/>
              <a:t>The Declaration is an important African instrument for promoting gender equality and women’s empowerment as it strengthens African ownership of the gender equality agenda.</a:t>
            </a:r>
          </a:p>
          <a:p>
            <a:r>
              <a:rPr lang="en-US" cap="none" dirty="0" smtClean="0"/>
              <a:t>The main concerns were related to the </a:t>
            </a:r>
            <a:r>
              <a:rPr lang="en-US" cap="none" dirty="0"/>
              <a:t>status of women and the negative impacts on women of issues such the high incidence of HIV/AIDS among girls and women, conflict, poverty, harmful traditional practices, high population of refugee women and internally displaced women, violence against women, women’s exclusion from politics and decision-making, and illiteracy, limited access of girls to </a:t>
            </a:r>
            <a:r>
              <a:rPr lang="en-US" cap="none" dirty="0" smtClean="0"/>
              <a:t>education.</a:t>
            </a:r>
          </a:p>
          <a:p>
            <a:endParaRPr lang="en-US" cap="none" dirty="0"/>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10</a:t>
            </a:fld>
            <a:endParaRPr lang="en-US"/>
          </a:p>
        </p:txBody>
      </p:sp>
    </p:spTree>
    <p:extLst>
      <p:ext uri="{BB962C8B-B14F-4D97-AF65-F5344CB8AC3E}">
        <p14:creationId xmlns:p14="http://schemas.microsoft.com/office/powerpoint/2010/main" val="374966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262" y="381000"/>
            <a:ext cx="7773338" cy="1197133"/>
          </a:xfrm>
        </p:spPr>
        <p:txBody>
          <a:bodyPr>
            <a:normAutofit/>
          </a:bodyPr>
          <a:lstStyle/>
          <a:p>
            <a:r>
              <a:rPr lang="en-US" sz="2400" b="1" dirty="0"/>
              <a:t>From the </a:t>
            </a:r>
            <a:r>
              <a:rPr lang="en-US" sz="2400" b="1" dirty="0" err="1"/>
              <a:t>organisation</a:t>
            </a:r>
            <a:r>
              <a:rPr lang="en-US" sz="2400" b="1" dirty="0"/>
              <a:t> of African union(OAU) to African union</a:t>
            </a:r>
          </a:p>
        </p:txBody>
      </p:sp>
      <p:sp>
        <p:nvSpPr>
          <p:cNvPr id="3" name="Content Placeholder 2"/>
          <p:cNvSpPr>
            <a:spLocks noGrp="1"/>
          </p:cNvSpPr>
          <p:nvPr>
            <p:ph sz="quarter" idx="13"/>
          </p:nvPr>
        </p:nvSpPr>
        <p:spPr>
          <a:xfrm>
            <a:off x="460612" y="1578133"/>
            <a:ext cx="8530988" cy="5279867"/>
          </a:xfrm>
        </p:spPr>
        <p:txBody>
          <a:bodyPr>
            <a:normAutofit/>
          </a:bodyPr>
          <a:lstStyle/>
          <a:p>
            <a:r>
              <a:rPr lang="en-US" sz="2200" cap="none" dirty="0"/>
              <a:t>Currently, the African Union comprises 55 Member </a:t>
            </a:r>
            <a:r>
              <a:rPr lang="en-US" sz="2200" cap="none" dirty="0" smtClean="0"/>
              <a:t>States.</a:t>
            </a:r>
          </a:p>
          <a:p>
            <a:r>
              <a:rPr lang="en-US" sz="2200" cap="none" dirty="0" smtClean="0"/>
              <a:t>Mauritius </a:t>
            </a:r>
            <a:r>
              <a:rPr lang="en-US" sz="2200" cap="none" dirty="0"/>
              <a:t>joined the AU in August 1968.</a:t>
            </a:r>
          </a:p>
          <a:p>
            <a:r>
              <a:rPr lang="en-US" sz="2200" cap="none" dirty="0"/>
              <a:t>The current chair of the AU is Egypt with one year term of office ( Feb 2019-2020) whilst the Chairperson of the AU Commission is </a:t>
            </a:r>
            <a:r>
              <a:rPr lang="en-US" sz="2200" cap="none" dirty="0" err="1"/>
              <a:t>Tchad</a:t>
            </a:r>
            <a:r>
              <a:rPr lang="en-US" sz="2200" cap="none" dirty="0"/>
              <a:t>, with a four year term of Office( March 2017-2021) and the Deputy Chairperson is from Ghana.</a:t>
            </a:r>
          </a:p>
          <a:p>
            <a:r>
              <a:rPr lang="en-US" sz="2200" cap="none" dirty="0"/>
              <a:t>The AU is governed by the Constitutive Act which solemnizes the declaration by Africa’s leaders to uphold the ideals of the founding fathers of the OAU and AU and the generation of Pan </a:t>
            </a:r>
            <a:r>
              <a:rPr lang="en-US" sz="2200" cap="none" dirty="0" smtClean="0"/>
              <a:t>Africanisms </a:t>
            </a:r>
            <a:r>
              <a:rPr lang="en-US" sz="2200" cap="none" dirty="0"/>
              <a:t>on the continent and the diaspora to promote unity, solidarity, cohesion and </a:t>
            </a:r>
            <a:r>
              <a:rPr lang="en-US" sz="2200" cap="none" dirty="0" smtClean="0"/>
              <a:t>cooperation </a:t>
            </a:r>
            <a:r>
              <a:rPr lang="en-US" sz="2200" cap="none" dirty="0"/>
              <a:t>among the peoples of Africa and African States.</a:t>
            </a:r>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2</a:t>
            </a:fld>
            <a:endParaRPr lang="en-US"/>
          </a:p>
        </p:txBody>
      </p:sp>
    </p:spTree>
    <p:extLst>
      <p:ext uri="{BB962C8B-B14F-4D97-AF65-F5344CB8AC3E}">
        <p14:creationId xmlns:p14="http://schemas.microsoft.com/office/powerpoint/2010/main" val="3482011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050" y="381000"/>
            <a:ext cx="7773338" cy="713231"/>
          </a:xfrm>
        </p:spPr>
        <p:txBody>
          <a:bodyPr>
            <a:normAutofit/>
          </a:bodyPr>
          <a:lstStyle/>
          <a:p>
            <a:r>
              <a:rPr lang="en-US" sz="2600" b="1" dirty="0"/>
              <a:t>objectives of the AU </a:t>
            </a:r>
          </a:p>
        </p:txBody>
      </p:sp>
      <p:sp>
        <p:nvSpPr>
          <p:cNvPr id="3" name="Content Placeholder 2"/>
          <p:cNvSpPr>
            <a:spLocks noGrp="1"/>
          </p:cNvSpPr>
          <p:nvPr>
            <p:ph sz="quarter" idx="13"/>
          </p:nvPr>
        </p:nvSpPr>
        <p:spPr>
          <a:xfrm>
            <a:off x="1" y="1094231"/>
            <a:ext cx="9143999" cy="5791199"/>
          </a:xfrm>
        </p:spPr>
        <p:txBody>
          <a:bodyPr>
            <a:normAutofit fontScale="40000" lnSpcReduction="20000"/>
          </a:bodyPr>
          <a:lstStyle/>
          <a:p>
            <a:pPr algn="just"/>
            <a:r>
              <a:rPr lang="en-US" sz="5800" cap="none" dirty="0">
                <a:latin typeface="+mj-lt"/>
              </a:rPr>
              <a:t>To promote the unity and solidarity of African states;</a:t>
            </a:r>
          </a:p>
          <a:p>
            <a:pPr algn="just"/>
            <a:r>
              <a:rPr lang="en-US" sz="5800" cap="none" dirty="0">
                <a:latin typeface="+mj-lt"/>
              </a:rPr>
              <a:t>To coordinate and intensify their cooperation and</a:t>
            </a:r>
          </a:p>
          <a:p>
            <a:pPr algn="just"/>
            <a:r>
              <a:rPr lang="en-US" sz="5800" cap="none" dirty="0">
                <a:latin typeface="+mj-lt"/>
              </a:rPr>
              <a:t>efforts to achieve a better life for the continent’s 800 million citizens;</a:t>
            </a:r>
          </a:p>
          <a:p>
            <a:pPr algn="just"/>
            <a:r>
              <a:rPr lang="en-US" sz="5800" cap="none" dirty="0">
                <a:latin typeface="+mj-lt"/>
              </a:rPr>
              <a:t>To defend their sovereignty, territorial integrity and independence; </a:t>
            </a:r>
          </a:p>
          <a:p>
            <a:pPr algn="just"/>
            <a:r>
              <a:rPr lang="en-US" sz="5800" cap="none" dirty="0">
                <a:latin typeface="+mj-lt"/>
              </a:rPr>
              <a:t> To eradicate all forms of colonialism from Africa;</a:t>
            </a:r>
          </a:p>
          <a:p>
            <a:pPr algn="just"/>
            <a:r>
              <a:rPr lang="en-US" sz="5800" cap="none" dirty="0">
                <a:latin typeface="+mj-lt"/>
              </a:rPr>
              <a:t> To promote international cooperation, giving due regard to the Charter of the United Nations (1945) and The Universal Declaration of Human rights (1948);</a:t>
            </a:r>
          </a:p>
          <a:p>
            <a:pPr algn="just"/>
            <a:r>
              <a:rPr lang="en-US" sz="5800" cap="none" dirty="0">
                <a:latin typeface="+mj-lt"/>
              </a:rPr>
              <a:t>To coordinate and </a:t>
            </a:r>
            <a:r>
              <a:rPr lang="en-US" sz="5800" cap="none" dirty="0" err="1">
                <a:latin typeface="+mj-lt"/>
              </a:rPr>
              <a:t>harmonise</a:t>
            </a:r>
            <a:r>
              <a:rPr lang="en-US" sz="5800" cap="none" dirty="0">
                <a:latin typeface="+mj-lt"/>
              </a:rPr>
              <a:t> member states political, diplomatic, economic, educational, cultural, health, welfare, scientific, technical and </a:t>
            </a:r>
            <a:r>
              <a:rPr lang="en-US" sz="5800" cap="none" dirty="0" err="1">
                <a:latin typeface="+mj-lt"/>
              </a:rPr>
              <a:t>defence</a:t>
            </a:r>
            <a:r>
              <a:rPr lang="en-US" sz="5800" cap="none" dirty="0">
                <a:latin typeface="+mj-lt"/>
              </a:rPr>
              <a:t> </a:t>
            </a:r>
            <a:r>
              <a:rPr lang="en-US" sz="5800" cap="none" dirty="0" smtClean="0">
                <a:latin typeface="+mj-lt"/>
              </a:rPr>
              <a:t>policies;</a:t>
            </a:r>
            <a:endParaRPr lang="en-US" sz="5800" cap="none" dirty="0">
              <a:latin typeface="+mj-lt"/>
            </a:endParaRPr>
          </a:p>
          <a:p>
            <a:pPr algn="just"/>
            <a:r>
              <a:rPr lang="en-US" sz="5800" cap="none" dirty="0">
                <a:latin typeface="+mj-lt"/>
              </a:rPr>
              <a:t>To boost development to eradicate poverty and incorporate Africa into the global economy.</a:t>
            </a:r>
          </a:p>
          <a:p>
            <a:pPr algn="just"/>
            <a:endParaRPr lang="en-US" sz="5500" cap="none" dirty="0">
              <a:latin typeface="+mj-lt"/>
            </a:endParaRPr>
          </a:p>
          <a:p>
            <a:pPr algn="just"/>
            <a:endParaRPr lang="en-US" cap="none" dirty="0"/>
          </a:p>
          <a:p>
            <a:endParaRPr lang="en-US" cap="none" dirty="0"/>
          </a:p>
        </p:txBody>
      </p:sp>
      <p:sp>
        <p:nvSpPr>
          <p:cNvPr id="4" name="Slide Number Placeholder 3"/>
          <p:cNvSpPr>
            <a:spLocks noGrp="1"/>
          </p:cNvSpPr>
          <p:nvPr>
            <p:ph type="sldNum" sz="quarter" idx="12"/>
          </p:nvPr>
        </p:nvSpPr>
        <p:spPr/>
        <p:txBody>
          <a:bodyPr/>
          <a:lstStyle/>
          <a:p>
            <a:fld id="{97E6EB5B-1D3E-41CD-9F0B-669A1620FB81}" type="slidenum">
              <a:rPr lang="en-US" smtClean="0"/>
              <a:t>3</a:t>
            </a:fld>
            <a:endParaRPr lang="en-US"/>
          </a:p>
        </p:txBody>
      </p:sp>
    </p:spTree>
    <p:extLst>
      <p:ext uri="{BB962C8B-B14F-4D97-AF65-F5344CB8AC3E}">
        <p14:creationId xmlns:p14="http://schemas.microsoft.com/office/powerpoint/2010/main" val="177455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95" y="533400"/>
            <a:ext cx="8659505" cy="856533"/>
          </a:xfrm>
        </p:spPr>
        <p:txBody>
          <a:bodyPr>
            <a:normAutofit fontScale="90000"/>
          </a:bodyPr>
          <a:lstStyle/>
          <a:p>
            <a:r>
              <a:rPr lang="en-US" b="1" dirty="0"/>
              <a:t>African Charter on Human and People’s Rights (1986</a:t>
            </a:r>
            <a:r>
              <a:rPr lang="en-US" b="1" dirty="0" smtClean="0"/>
              <a:t>)</a:t>
            </a:r>
            <a:r>
              <a:rPr lang="en-US" dirty="0" smtClean="0"/>
              <a:t/>
            </a:r>
            <a:br>
              <a:rPr lang="en-US" dirty="0" smtClean="0"/>
            </a:br>
            <a:endParaRPr lang="en-US" dirty="0"/>
          </a:p>
        </p:txBody>
      </p:sp>
      <p:sp>
        <p:nvSpPr>
          <p:cNvPr id="3" name="Content Placeholder 2"/>
          <p:cNvSpPr>
            <a:spLocks noGrp="1"/>
          </p:cNvSpPr>
          <p:nvPr>
            <p:ph sz="quarter" idx="13"/>
          </p:nvPr>
        </p:nvSpPr>
        <p:spPr>
          <a:xfrm>
            <a:off x="241723" y="1548168"/>
            <a:ext cx="8247185" cy="5309832"/>
          </a:xfrm>
        </p:spPr>
        <p:txBody>
          <a:bodyPr>
            <a:normAutofit fontScale="32500" lnSpcReduction="20000"/>
          </a:bodyPr>
          <a:lstStyle/>
          <a:p>
            <a:pPr algn="just"/>
            <a:r>
              <a:rPr lang="en-US" sz="8000" cap="none" dirty="0"/>
              <a:t>The regional African human rights system is based on the African Charter on Human and People’s rights (also known as the Banjul Charter) was drafted in Banjul from June 1980 to January 1981. </a:t>
            </a:r>
            <a:endParaRPr lang="en-US" sz="8000" cap="none" dirty="0" smtClean="0"/>
          </a:p>
          <a:p>
            <a:pPr algn="just"/>
            <a:r>
              <a:rPr lang="en-US" sz="8000" cap="none" dirty="0" smtClean="0"/>
              <a:t>The </a:t>
            </a:r>
            <a:r>
              <a:rPr lang="en-US" sz="8000" cap="none" dirty="0"/>
              <a:t>African Charter is not an accident of history. Its creation by the OAU came at a time of increased scrutiny of states for their human rights practices, and the ascendancy of human rights as a legitimate subject of international discourse.</a:t>
            </a:r>
          </a:p>
          <a:p>
            <a:pPr algn="just"/>
            <a:r>
              <a:rPr lang="en-US" sz="8000" cap="none" dirty="0"/>
              <a:t>It is a human rights instrument that is intended to promote and protect human rights and basic freedoms in the African continent.</a:t>
            </a:r>
          </a:p>
          <a:p>
            <a:pPr marL="0" indent="0" algn="just">
              <a:buNone/>
            </a:pPr>
            <a:endParaRPr lang="en-US" sz="8000" cap="none" dirty="0"/>
          </a:p>
          <a:p>
            <a:pPr marL="0" indent="0" algn="just">
              <a:buNone/>
            </a:pPr>
            <a:endParaRPr lang="en-US" sz="6000" cap="none" dirty="0"/>
          </a:p>
          <a:p>
            <a:pPr marL="0" indent="0" algn="just">
              <a:buNone/>
            </a:pPr>
            <a:endParaRPr lang="en-US" sz="6000" cap="none" dirty="0"/>
          </a:p>
          <a:p>
            <a:endParaRPr lang="en-US" sz="2700" cap="none" dirty="0"/>
          </a:p>
          <a:p>
            <a:endParaRPr lang="en-US" cap="none" dirty="0"/>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4</a:t>
            </a:fld>
            <a:endParaRPr lang="en-US"/>
          </a:p>
        </p:txBody>
      </p:sp>
    </p:spTree>
    <p:extLst>
      <p:ext uri="{BB962C8B-B14F-4D97-AF65-F5344CB8AC3E}">
        <p14:creationId xmlns:p14="http://schemas.microsoft.com/office/powerpoint/2010/main" val="225119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330" y="1066800"/>
            <a:ext cx="7772870" cy="5486399"/>
          </a:xfrm>
        </p:spPr>
        <p:txBody>
          <a:bodyPr/>
          <a:lstStyle/>
          <a:p>
            <a:pPr algn="just"/>
            <a:r>
              <a:rPr lang="en-US" sz="2400" cap="none" dirty="0" smtClean="0"/>
              <a:t>The Charter was </a:t>
            </a:r>
            <a:r>
              <a:rPr lang="en-US" sz="2400" cap="none" dirty="0"/>
              <a:t>adopted by the former </a:t>
            </a:r>
            <a:r>
              <a:rPr lang="en-US" sz="2400" cap="none" dirty="0" err="1"/>
              <a:t>Organisation</a:t>
            </a:r>
            <a:r>
              <a:rPr lang="en-US" sz="2400" cap="none" dirty="0"/>
              <a:t> of the African Union Assembly on 28 June 1981. </a:t>
            </a:r>
          </a:p>
          <a:p>
            <a:pPr algn="just"/>
            <a:r>
              <a:rPr lang="en-US" sz="2400" cap="none" dirty="0"/>
              <a:t>It entered into force on 21 October 1986 after ratification by the absolute majority of the Member States of the AU. </a:t>
            </a:r>
          </a:p>
          <a:p>
            <a:pPr algn="just"/>
            <a:r>
              <a:rPr lang="en-US" sz="2400" cap="none" dirty="0"/>
              <a:t>It entered into force on October 21, 1986.</a:t>
            </a:r>
          </a:p>
          <a:p>
            <a:pPr algn="just"/>
            <a:r>
              <a:rPr lang="en-US" sz="2400" cap="none" dirty="0"/>
              <a:t>Mauritius signed the Charter on 27 February 1992 and ratified same on 19 June 1992.</a:t>
            </a:r>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5</a:t>
            </a:fld>
            <a:endParaRPr lang="en-US"/>
          </a:p>
        </p:txBody>
      </p:sp>
    </p:spTree>
    <p:extLst>
      <p:ext uri="{BB962C8B-B14F-4D97-AF65-F5344CB8AC3E}">
        <p14:creationId xmlns:p14="http://schemas.microsoft.com/office/powerpoint/2010/main" val="33336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98" y="381000"/>
            <a:ext cx="8598877" cy="812410"/>
          </a:xfrm>
        </p:spPr>
        <p:txBody>
          <a:bodyPr>
            <a:normAutofit fontScale="90000"/>
          </a:bodyPr>
          <a:lstStyle/>
          <a:p>
            <a:r>
              <a:rPr lang="en-US" sz="2400" b="1" dirty="0"/>
              <a:t>Protocol to the African Charter on Human and Peoples’ Rights on the Rights of Women in Africa </a:t>
            </a:r>
            <a:r>
              <a:rPr lang="en-US" sz="2400" b="1" dirty="0" smtClean="0"/>
              <a:t>(Maputo protocol)</a:t>
            </a:r>
            <a:endParaRPr lang="en-US" sz="2400" b="1" dirty="0"/>
          </a:p>
        </p:txBody>
      </p:sp>
      <p:sp>
        <p:nvSpPr>
          <p:cNvPr id="3" name="Content Placeholder 2"/>
          <p:cNvSpPr>
            <a:spLocks noGrp="1"/>
          </p:cNvSpPr>
          <p:nvPr>
            <p:ph sz="quarter" idx="13"/>
          </p:nvPr>
        </p:nvSpPr>
        <p:spPr>
          <a:xfrm>
            <a:off x="-14288" y="1243820"/>
            <a:ext cx="9144000" cy="4241409"/>
          </a:xfrm>
        </p:spPr>
        <p:txBody>
          <a:bodyPr>
            <a:noAutofit/>
          </a:bodyPr>
          <a:lstStyle/>
          <a:p>
            <a:r>
              <a:rPr lang="en-US" sz="2200" cap="none" dirty="0"/>
              <a:t>Although the African Charter is the primary treaty providing a framework for human rights in the region, its provisions on women’s rights were largely seen as ineffective and </a:t>
            </a:r>
            <a:r>
              <a:rPr lang="en-US" sz="2200" cap="none" dirty="0" smtClean="0"/>
              <a:t>inadequate. For </a:t>
            </a:r>
            <a:r>
              <a:rPr lang="en-US" sz="2200" cap="none" dirty="0"/>
              <a:t>instance, the Charter failed to address foster increased respect for and promotion of women’s rights in Africa by States Parties.</a:t>
            </a:r>
          </a:p>
          <a:p>
            <a:r>
              <a:rPr lang="en-US" sz="2200" cap="none" dirty="0" smtClean="0"/>
              <a:t>The </a:t>
            </a:r>
            <a:r>
              <a:rPr lang="en-US" sz="2200" cap="none" dirty="0"/>
              <a:t>drafting of the Protocol to the African Charter on Human and Peoples’ Rights on the Rights of Women in Africa resulted from years of activism by women’s rights supporters in the region which has attempted to reinvigorate the African Charter’s commitment to women’s equality by adding rights that were not in the Charter and clarifying the obligations of Government’s with respect to women’s </a:t>
            </a:r>
            <a:r>
              <a:rPr lang="en-US" sz="2200" cap="none" dirty="0" smtClean="0"/>
              <a:t>rights. The </a:t>
            </a:r>
            <a:r>
              <a:rPr lang="en-US" sz="2200" cap="none" dirty="0"/>
              <a:t>development of the Protocol was triggered by the outcome of the World Conference on Human Rights which was held by the United Nations in Vienna, Austria in June 1993.</a:t>
            </a:r>
          </a:p>
          <a:p>
            <a:endParaRPr lang="en-US" cap="none" dirty="0"/>
          </a:p>
          <a:p>
            <a:r>
              <a:rPr lang="en-US" cap="none" dirty="0"/>
              <a:t>In March 1995, the Women in Law and Development in Africa organised a meeting in Lomé, Togo which called upon the development of a Protocol to the African Charter on Human and Peoples’ Rights (African Charter) on women’s rights.</a:t>
            </a:r>
          </a:p>
          <a:p>
            <a:endParaRPr lang="en-US" cap="none" dirty="0"/>
          </a:p>
          <a:p>
            <a:r>
              <a:rPr lang="en-US" cap="none" dirty="0"/>
              <a:t>In June 1995, the Assembly of Heads of State and Government of the Organization of African Unity meeting in its Thirty-first Ordinary Session in Addis Ababa, Ethiopia, endorsed by resolution AHG/Res.240 (XXXI) the recommendation of the African Commission on Human and Peoples' Rights to elaborate a Protocol on the Rights of Women in Africa.</a:t>
            </a:r>
          </a:p>
          <a:p>
            <a:endParaRPr lang="en-US" cap="none" dirty="0"/>
          </a:p>
        </p:txBody>
      </p:sp>
      <p:sp>
        <p:nvSpPr>
          <p:cNvPr id="4" name="Slide Number Placeholder 3"/>
          <p:cNvSpPr>
            <a:spLocks noGrp="1"/>
          </p:cNvSpPr>
          <p:nvPr>
            <p:ph type="sldNum" sz="quarter" idx="12"/>
          </p:nvPr>
        </p:nvSpPr>
        <p:spPr/>
        <p:txBody>
          <a:bodyPr/>
          <a:lstStyle/>
          <a:p>
            <a:fld id="{97E6EB5B-1D3E-41CD-9F0B-669A1620FB81}" type="slidenum">
              <a:rPr lang="en-US" smtClean="0"/>
              <a:t>6</a:t>
            </a:fld>
            <a:endParaRPr lang="en-US"/>
          </a:p>
        </p:txBody>
      </p:sp>
    </p:spTree>
    <p:extLst>
      <p:ext uri="{BB962C8B-B14F-4D97-AF65-F5344CB8AC3E}">
        <p14:creationId xmlns:p14="http://schemas.microsoft.com/office/powerpoint/2010/main" val="233200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9" y="228600"/>
            <a:ext cx="8964637" cy="791306"/>
          </a:xfrm>
        </p:spPr>
        <p:txBody>
          <a:bodyPr>
            <a:noAutofit/>
          </a:bodyPr>
          <a:lstStyle/>
          <a:p>
            <a:r>
              <a:rPr lang="en-US" sz="2600" b="1" dirty="0"/>
              <a:t>Protocol to the African Charter on Human and Peoples’ Rights on the Rights of Women in Africa </a:t>
            </a:r>
          </a:p>
        </p:txBody>
      </p:sp>
      <p:sp>
        <p:nvSpPr>
          <p:cNvPr id="3" name="Content Placeholder 2"/>
          <p:cNvSpPr>
            <a:spLocks noGrp="1"/>
          </p:cNvSpPr>
          <p:nvPr>
            <p:ph sz="quarter" idx="13"/>
          </p:nvPr>
        </p:nvSpPr>
        <p:spPr>
          <a:xfrm>
            <a:off x="309049" y="1196118"/>
            <a:ext cx="8588327" cy="5814282"/>
          </a:xfrm>
        </p:spPr>
        <p:txBody>
          <a:bodyPr>
            <a:normAutofit fontScale="25000" lnSpcReduction="20000"/>
          </a:bodyPr>
          <a:lstStyle/>
          <a:p>
            <a:r>
              <a:rPr lang="en-US" sz="7600" cap="none" dirty="0"/>
              <a:t>The Protocol to the African Charter on Human and Peoples’ Rights on the Rights of Women in Africa is also known as the Maputo Protocol – alluding to the city where it was adopted.</a:t>
            </a:r>
          </a:p>
          <a:p>
            <a:r>
              <a:rPr lang="en-US" sz="7600" cap="none" dirty="0"/>
              <a:t>It was adopted on </a:t>
            </a:r>
            <a:r>
              <a:rPr lang="en-US" sz="7600" b="1" cap="none" dirty="0"/>
              <a:t>11 July 2003 </a:t>
            </a:r>
            <a:r>
              <a:rPr lang="en-US" sz="7600" cap="none" dirty="0"/>
              <a:t>in Maputo, Mozambique at the Heads of State Summit of the AU.</a:t>
            </a:r>
          </a:p>
          <a:p>
            <a:r>
              <a:rPr lang="en-US" sz="7600" cap="none" dirty="0"/>
              <a:t>It entered into force on </a:t>
            </a:r>
            <a:r>
              <a:rPr lang="en-US" sz="7600" b="1" cap="none" dirty="0"/>
              <a:t>25 November 2005 </a:t>
            </a:r>
            <a:r>
              <a:rPr lang="en-US" sz="7600" cap="none" dirty="0"/>
              <a:t>after it was ratified by 15 nations of the AU.</a:t>
            </a:r>
          </a:p>
          <a:p>
            <a:r>
              <a:rPr lang="en-US" sz="7600" cap="none" dirty="0"/>
              <a:t>As at date, 40 African States have ratified the Protocol (Ethiopia being the most recent in July 2018).</a:t>
            </a:r>
          </a:p>
          <a:p>
            <a:r>
              <a:rPr lang="en-US" sz="7600" cap="none" dirty="0"/>
              <a:t>14 Member States are yet to ratify.</a:t>
            </a:r>
          </a:p>
          <a:p>
            <a:r>
              <a:rPr lang="en-US" sz="7600" cap="none" dirty="0"/>
              <a:t>3 Member States have neither ratified nor signed (Botswana, Egypt and Morocco).</a:t>
            </a:r>
          </a:p>
          <a:p>
            <a:r>
              <a:rPr lang="en-US" sz="7600" b="1" cap="none" dirty="0"/>
              <a:t>Mauritius signed the Protocol on 29 January 2005 in Addis Ababa. </a:t>
            </a:r>
          </a:p>
          <a:p>
            <a:r>
              <a:rPr lang="en-US" sz="7600" b="1" cap="none" dirty="0"/>
              <a:t>Ratified on 16 June </a:t>
            </a:r>
            <a:r>
              <a:rPr lang="en-US" sz="7600" b="1" cap="none" dirty="0" smtClean="0"/>
              <a:t>2017 subject to reservations made with respect to Articles 6(b) and 6(c); Article 9; Articles (2)(k),10(2)(d) and 11(3);  Article 12(2) and Article 14(2)(c).</a:t>
            </a:r>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7</a:t>
            </a:fld>
            <a:endParaRPr lang="en-US"/>
          </a:p>
        </p:txBody>
      </p:sp>
    </p:spTree>
    <p:extLst>
      <p:ext uri="{BB962C8B-B14F-4D97-AF65-F5344CB8AC3E}">
        <p14:creationId xmlns:p14="http://schemas.microsoft.com/office/powerpoint/2010/main" val="50859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1969"/>
            <a:ext cx="9070144" cy="735932"/>
          </a:xfrm>
        </p:spPr>
        <p:txBody>
          <a:bodyPr>
            <a:noAutofit/>
          </a:bodyPr>
          <a:lstStyle/>
          <a:p>
            <a:r>
              <a:rPr lang="en-US" sz="2600" b="1" dirty="0"/>
              <a:t>Protocol to the African Charter on Human and Peoples’ Rights on the Rights of Women in Africa </a:t>
            </a:r>
          </a:p>
        </p:txBody>
      </p:sp>
      <p:sp>
        <p:nvSpPr>
          <p:cNvPr id="3" name="Content Placeholder 2"/>
          <p:cNvSpPr>
            <a:spLocks noGrp="1"/>
          </p:cNvSpPr>
          <p:nvPr>
            <p:ph sz="quarter" idx="13"/>
          </p:nvPr>
        </p:nvSpPr>
        <p:spPr>
          <a:xfrm>
            <a:off x="0" y="1326234"/>
            <a:ext cx="8728951" cy="1035966"/>
          </a:xfrm>
        </p:spPr>
        <p:txBody>
          <a:bodyPr>
            <a:normAutofit fontScale="70000" lnSpcReduction="20000"/>
          </a:bodyPr>
          <a:lstStyle/>
          <a:p>
            <a:r>
              <a:rPr lang="en-US" sz="2300" cap="none" dirty="0"/>
              <a:t>The Protocol guarantees comprehensive rights to women including the right to take part in the political process, to social and political equality with men, to control of their reproductive health, and an end to female genital mutilation.  </a:t>
            </a:r>
            <a:r>
              <a:rPr lang="en-US" sz="2300" cap="none" dirty="0" smtClean="0"/>
              <a:t>It </a:t>
            </a:r>
            <a:r>
              <a:rPr lang="en-US" sz="2300" cap="none" dirty="0"/>
              <a:t>contains 32 Articles. Reporting is done under Articles 2 – 24.</a:t>
            </a:r>
          </a:p>
          <a:p>
            <a:pPr marL="0" indent="0">
              <a:buNone/>
            </a:pPr>
            <a:endParaRPr lang="en-US" dirty="0"/>
          </a:p>
        </p:txBody>
      </p:sp>
      <p:pic>
        <p:nvPicPr>
          <p:cNvPr id="4" name="Picture 3"/>
          <p:cNvPicPr>
            <a:picLocks noChangeAspect="1"/>
          </p:cNvPicPr>
          <p:nvPr/>
        </p:nvPicPr>
        <p:blipFill>
          <a:blip r:embed="rId2"/>
          <a:stretch>
            <a:fillRect/>
          </a:stretch>
        </p:blipFill>
        <p:spPr>
          <a:xfrm>
            <a:off x="73855" y="2362200"/>
            <a:ext cx="9070145" cy="4495800"/>
          </a:xfrm>
          <a:prstGeom prst="rect">
            <a:avLst/>
          </a:prstGeom>
          <a:gradFill>
            <a:gsLst>
              <a:gs pos="36000">
                <a:schemeClr val="bg2">
                  <a:tint val="78000"/>
                  <a:shade val="100000"/>
                  <a:hueMod val="136000"/>
                  <a:satMod val="160000"/>
                  <a:lumMod val="105000"/>
                </a:schemeClr>
              </a:gs>
              <a:gs pos="100000">
                <a:schemeClr val="bg2">
                  <a:shade val="92000"/>
                  <a:satMod val="170000"/>
                  <a:lumMod val="96000"/>
                </a:schemeClr>
              </a:gs>
            </a:gsLst>
            <a:lin ang="5400000" scaled="0"/>
          </a:gradFill>
        </p:spPr>
      </p:pic>
      <p:sp>
        <p:nvSpPr>
          <p:cNvPr id="5" name="Slide Number Placeholder 4"/>
          <p:cNvSpPr>
            <a:spLocks noGrp="1"/>
          </p:cNvSpPr>
          <p:nvPr>
            <p:ph type="sldNum" sz="quarter" idx="12"/>
          </p:nvPr>
        </p:nvSpPr>
        <p:spPr/>
        <p:txBody>
          <a:bodyPr/>
          <a:lstStyle/>
          <a:p>
            <a:fld id="{97E6EB5B-1D3E-41CD-9F0B-669A1620FB81}" type="slidenum">
              <a:rPr lang="en-US" smtClean="0"/>
              <a:t>8</a:t>
            </a:fld>
            <a:endParaRPr lang="en-US"/>
          </a:p>
        </p:txBody>
      </p:sp>
    </p:spTree>
    <p:extLst>
      <p:ext uri="{BB962C8B-B14F-4D97-AF65-F5344CB8AC3E}">
        <p14:creationId xmlns:p14="http://schemas.microsoft.com/office/powerpoint/2010/main" val="12088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94" y="381000"/>
            <a:ext cx="9143999" cy="675563"/>
          </a:xfrm>
        </p:spPr>
        <p:txBody>
          <a:bodyPr>
            <a:normAutofit/>
          </a:bodyPr>
          <a:lstStyle/>
          <a:p>
            <a:r>
              <a:rPr lang="en-US" dirty="0" smtClean="0"/>
              <a:t>State reporting obligations</a:t>
            </a:r>
            <a:endParaRPr lang="en-US" dirty="0"/>
          </a:p>
        </p:txBody>
      </p:sp>
      <p:sp>
        <p:nvSpPr>
          <p:cNvPr id="3" name="Content Placeholder 2"/>
          <p:cNvSpPr>
            <a:spLocks noGrp="1"/>
          </p:cNvSpPr>
          <p:nvPr>
            <p:ph sz="quarter" idx="13"/>
          </p:nvPr>
        </p:nvSpPr>
        <p:spPr>
          <a:xfrm>
            <a:off x="112594" y="1075613"/>
            <a:ext cx="9031406" cy="4590766"/>
          </a:xfrm>
        </p:spPr>
        <p:txBody>
          <a:bodyPr>
            <a:normAutofit fontScale="25000" lnSpcReduction="20000"/>
          </a:bodyPr>
          <a:lstStyle/>
          <a:p>
            <a:pPr algn="just"/>
            <a:r>
              <a:rPr lang="en-US" sz="7600" cap="none" dirty="0"/>
              <a:t>At the 58th session of the African Commission on Human and Peoples' Rights (the African Commission) States were urged to fulfill their reporting requirements for the Maputo Protocol.</a:t>
            </a:r>
          </a:p>
          <a:p>
            <a:pPr algn="just"/>
            <a:r>
              <a:rPr lang="en-US" sz="7600" cap="none" dirty="0" smtClean="0"/>
              <a:t>Article </a:t>
            </a:r>
            <a:r>
              <a:rPr lang="en-US" sz="7600" cap="none" dirty="0"/>
              <a:t>62 of the African Charter and Article 26 of the Maputo Protocol makes it mandatory for State parties to submit a report every two years to the African Commission outlining the human rights situation in their countries. </a:t>
            </a:r>
            <a:endParaRPr lang="en-US" sz="7600" cap="none" dirty="0" smtClean="0"/>
          </a:p>
          <a:p>
            <a:pPr algn="just"/>
            <a:r>
              <a:rPr lang="en-US" sz="7600" cap="none" dirty="0" smtClean="0"/>
              <a:t>Article </a:t>
            </a:r>
            <a:r>
              <a:rPr lang="en-US" sz="7600" cap="none" dirty="0"/>
              <a:t>62 of the African Charter states: </a:t>
            </a:r>
            <a:r>
              <a:rPr lang="en-US" sz="7600" b="1" i="1" cap="none" dirty="0"/>
              <a:t>“Each State Party shall undertake to submit every two years from the date the present Charter comes into force, a report on the legislative or other measures taken with a view to giving effect to the rights and freedoms recognized and guaranteed by the present Charter”.</a:t>
            </a:r>
          </a:p>
          <a:p>
            <a:pPr algn="just"/>
            <a:r>
              <a:rPr lang="en-US" sz="7600" cap="none" dirty="0" smtClean="0"/>
              <a:t>Article </a:t>
            </a:r>
            <a:r>
              <a:rPr lang="en-US" sz="7600" cap="none" dirty="0"/>
              <a:t>26 (1) of the Maputo Protocol provides that: </a:t>
            </a:r>
            <a:r>
              <a:rPr lang="en-US" sz="7600" b="1" i="1" cap="none" dirty="0"/>
              <a:t>“States Parties shall ensure the implementation of this Protocol at National Level, and in their periodic reports submitted in accordance with Article 62 of the African Charter, indicate the legislative and other measures undertaken for the full realization of the rights herein recognized”. </a:t>
            </a:r>
          </a:p>
          <a:p>
            <a:pPr algn="just"/>
            <a:r>
              <a:rPr lang="en-US" sz="7600" cap="none" dirty="0" smtClean="0"/>
              <a:t>As </a:t>
            </a:r>
            <a:r>
              <a:rPr lang="en-US" sz="7600" cap="none" dirty="0"/>
              <a:t>at date, 13 Countries have reported on the Maputo Protocol.</a:t>
            </a:r>
          </a:p>
          <a:p>
            <a:pPr algn="just"/>
            <a:r>
              <a:rPr lang="en-US" sz="7600" cap="none" dirty="0" smtClean="0"/>
              <a:t>Nigeria </a:t>
            </a:r>
            <a:r>
              <a:rPr lang="en-US" sz="7600" cap="none" dirty="0"/>
              <a:t>has reported twice. </a:t>
            </a:r>
            <a:r>
              <a:rPr lang="en-US" sz="7600" b="1" cap="none" dirty="0"/>
              <a:t>Mauritius is yet to submit its initial report on the Maputo Protocol.</a:t>
            </a:r>
          </a:p>
          <a:p>
            <a:endParaRPr lang="en-US" sz="2700" cap="none" dirty="0"/>
          </a:p>
          <a:p>
            <a:endParaRPr lang="en-US" sz="2700" cap="none"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9</a:t>
            </a:fld>
            <a:endParaRPr lang="en-US"/>
          </a:p>
        </p:txBody>
      </p:sp>
    </p:spTree>
    <p:extLst>
      <p:ext uri="{BB962C8B-B14F-4D97-AF65-F5344CB8AC3E}">
        <p14:creationId xmlns:p14="http://schemas.microsoft.com/office/powerpoint/2010/main" val="93067825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6034E2D-EDE2-4354-AF0D-CD2ED708F658}"/>
</file>

<file path=customXml/itemProps2.xml><?xml version="1.0" encoding="utf-8"?>
<ds:datastoreItem xmlns:ds="http://schemas.openxmlformats.org/officeDocument/2006/customXml" ds:itemID="{F94246D4-A35F-4320-9FE7-0B2D0E9CB306}"/>
</file>

<file path=customXml/itemProps3.xml><?xml version="1.0" encoding="utf-8"?>
<ds:datastoreItem xmlns:ds="http://schemas.openxmlformats.org/officeDocument/2006/customXml" ds:itemID="{84963BD1-49AC-4DC9-A40D-32C1DEDC4FD5}"/>
</file>

<file path=docProps/app.xml><?xml version="1.0" encoding="utf-8"?>
<Properties xmlns="http://schemas.openxmlformats.org/officeDocument/2006/extended-properties" xmlns:vt="http://schemas.openxmlformats.org/officeDocument/2006/docPropsVTypes">
  <Template>Droplet</Template>
  <TotalTime>4688</TotalTime>
  <Words>1166</Words>
  <Application>Microsoft Office PowerPoint</Application>
  <PresentationFormat>On-screen Show (4:3)</PresentationFormat>
  <Paragraphs>84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Courier New</vt:lpstr>
      <vt:lpstr>Tw Cen MT</vt:lpstr>
      <vt:lpstr>Droplet</vt:lpstr>
      <vt:lpstr>From the organisation of African unity(OAU) to African union</vt:lpstr>
      <vt:lpstr>From the organisation of African union(OAU) to African union</vt:lpstr>
      <vt:lpstr>objectives of the AU </vt:lpstr>
      <vt:lpstr>African Charter on Human and People’s Rights (1986) </vt:lpstr>
      <vt:lpstr>PowerPoint Presentation</vt:lpstr>
      <vt:lpstr>Protocol to the African Charter on Human and Peoples’ Rights on the Rights of Women in Africa (Maputo protocol)</vt:lpstr>
      <vt:lpstr>Protocol to the African Charter on Human and Peoples’ Rights on the Rights of Women in Africa </vt:lpstr>
      <vt:lpstr>Protocol to the African Charter on Human and Peoples’ Rights on the Rights of Women in Africa </vt:lpstr>
      <vt:lpstr>State reporting obligations</vt:lpstr>
      <vt:lpstr>Au Solemn Declaration on Gender Equality in Africa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Rughoo Kajal</dc:creator>
  <cp:lastModifiedBy>user</cp:lastModifiedBy>
  <cp:revision>677</cp:revision>
  <cp:lastPrinted>2020-07-08T09:31:03Z</cp:lastPrinted>
  <dcterms:created xsi:type="dcterms:W3CDTF">2016-04-16T07:13:01Z</dcterms:created>
  <dcterms:modified xsi:type="dcterms:W3CDTF">2020-09-08T10:09:07Z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