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handoutMasterIdLst>
    <p:handoutMasterId r:id="rId8"/>
  </p:handoutMasterIdLst>
  <p:sldIdLst>
    <p:sldId id="427" r:id="rId2"/>
    <p:sldId id="429" r:id="rId3"/>
    <p:sldId id="475" r:id="rId4"/>
    <p:sldId id="430" r:id="rId5"/>
    <p:sldId id="431" r:id="rId6"/>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2974" cy="467281"/>
          </a:xfrm>
          <a:prstGeom prst="rect">
            <a:avLst/>
          </a:prstGeom>
        </p:spPr>
        <p:txBody>
          <a:bodyPr vert="horz" lIns="93640" tIns="46821" rIns="93640" bIns="46821" rtlCol="0"/>
          <a:lstStyle>
            <a:lvl1pPr algn="l">
              <a:defRPr sz="1200"/>
            </a:lvl1pPr>
          </a:lstStyle>
          <a:p>
            <a:endParaRPr lang="en-US"/>
          </a:p>
        </p:txBody>
      </p:sp>
      <p:sp>
        <p:nvSpPr>
          <p:cNvPr id="3" name="Date Placeholder 2"/>
          <p:cNvSpPr>
            <a:spLocks noGrp="1"/>
          </p:cNvSpPr>
          <p:nvPr>
            <p:ph type="dt" sz="quarter" idx="1"/>
          </p:nvPr>
        </p:nvSpPr>
        <p:spPr>
          <a:xfrm>
            <a:off x="3990721" y="1"/>
            <a:ext cx="3052974" cy="467281"/>
          </a:xfrm>
          <a:prstGeom prst="rect">
            <a:avLst/>
          </a:prstGeom>
        </p:spPr>
        <p:txBody>
          <a:bodyPr vert="horz" lIns="93640" tIns="46821" rIns="93640" bIns="46821" rtlCol="0"/>
          <a:lstStyle>
            <a:lvl1pPr algn="r">
              <a:defRPr sz="1200"/>
            </a:lvl1pPr>
          </a:lstStyle>
          <a:p>
            <a:fld id="{E0E019D7-95E9-4F77-8A75-08DBD3E612F6}" type="datetimeFigureOut">
              <a:rPr lang="en-US" smtClean="0"/>
              <a:t>9/8/2020</a:t>
            </a:fld>
            <a:endParaRPr lang="en-US"/>
          </a:p>
        </p:txBody>
      </p:sp>
      <p:sp>
        <p:nvSpPr>
          <p:cNvPr id="4" name="Footer Placeholder 3"/>
          <p:cNvSpPr>
            <a:spLocks noGrp="1"/>
          </p:cNvSpPr>
          <p:nvPr>
            <p:ph type="ftr" sz="quarter" idx="2"/>
          </p:nvPr>
        </p:nvSpPr>
        <p:spPr>
          <a:xfrm>
            <a:off x="0" y="8876713"/>
            <a:ext cx="3052974" cy="467281"/>
          </a:xfrm>
          <a:prstGeom prst="rect">
            <a:avLst/>
          </a:prstGeom>
        </p:spPr>
        <p:txBody>
          <a:bodyPr vert="horz" lIns="93640" tIns="46821" rIns="93640" bIns="4682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3"/>
            <a:ext cx="3052974" cy="467281"/>
          </a:xfrm>
          <a:prstGeom prst="rect">
            <a:avLst/>
          </a:prstGeom>
        </p:spPr>
        <p:txBody>
          <a:bodyPr vert="horz" lIns="93640" tIns="46821" rIns="93640" bIns="46821" rtlCol="0" anchor="b"/>
          <a:lstStyle>
            <a:lvl1pPr algn="r">
              <a:defRPr sz="1200"/>
            </a:lvl1pPr>
          </a:lstStyle>
          <a:p>
            <a:fld id="{A6F9A1FD-68E8-491E-A3A6-6829DC49BF92}" type="slidenum">
              <a:rPr lang="en-US" smtClean="0"/>
              <a:t>‹#›</a:t>
            </a:fld>
            <a:endParaRPr lang="en-US"/>
          </a:p>
        </p:txBody>
      </p:sp>
    </p:spTree>
    <p:extLst>
      <p:ext uri="{BB962C8B-B14F-4D97-AF65-F5344CB8AC3E}">
        <p14:creationId xmlns:p14="http://schemas.microsoft.com/office/powerpoint/2010/main" val="20935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0975" y="0"/>
            <a:ext cx="3052763" cy="468313"/>
          </a:xfrm>
          <a:prstGeom prst="rect">
            <a:avLst/>
          </a:prstGeom>
        </p:spPr>
        <p:txBody>
          <a:bodyPr vert="horz" lIns="91440" tIns="45720" rIns="91440" bIns="45720" rtlCol="0"/>
          <a:lstStyle>
            <a:lvl1pPr algn="r">
              <a:defRPr sz="1200"/>
            </a:lvl1pPr>
          </a:lstStyle>
          <a:p>
            <a:fld id="{D6F3DFEC-8D63-4816-AA60-0BD082A27E05}" type="datetimeFigureOut">
              <a:rPr lang="en-US" smtClean="0"/>
              <a:t>9/8/2020</a:t>
            </a:fld>
            <a:endParaRPr lang="en-US"/>
          </a:p>
        </p:txBody>
      </p:sp>
      <p:sp>
        <p:nvSpPr>
          <p:cNvPr id="4" name="Slide Image Placeholder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97388"/>
            <a:ext cx="5635625" cy="3679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7300"/>
            <a:ext cx="3052763"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0975" y="8877300"/>
            <a:ext cx="3052763" cy="468313"/>
          </a:xfrm>
          <a:prstGeom prst="rect">
            <a:avLst/>
          </a:prstGeom>
        </p:spPr>
        <p:txBody>
          <a:bodyPr vert="horz" lIns="91440" tIns="45720" rIns="91440" bIns="45720" rtlCol="0" anchor="b"/>
          <a:lstStyle>
            <a:lvl1pPr algn="r">
              <a:defRPr sz="1200"/>
            </a:lvl1pPr>
          </a:lstStyle>
          <a:p>
            <a:fld id="{9F04B6E6-7450-4500-AC8D-971D0780A619}" type="slidenum">
              <a:rPr lang="en-US" smtClean="0"/>
              <a:t>‹#›</a:t>
            </a:fld>
            <a:endParaRPr lang="en-US"/>
          </a:p>
        </p:txBody>
      </p:sp>
    </p:spTree>
    <p:extLst>
      <p:ext uri="{BB962C8B-B14F-4D97-AF65-F5344CB8AC3E}">
        <p14:creationId xmlns:p14="http://schemas.microsoft.com/office/powerpoint/2010/main" val="42322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04B6E6-7450-4500-AC8D-971D0780A619}" type="slidenum">
              <a:rPr lang="en-US" smtClean="0"/>
              <a:t>1</a:t>
            </a:fld>
            <a:endParaRPr lang="en-US"/>
          </a:p>
        </p:txBody>
      </p:sp>
    </p:spTree>
    <p:extLst>
      <p:ext uri="{BB962C8B-B14F-4D97-AF65-F5344CB8AC3E}">
        <p14:creationId xmlns:p14="http://schemas.microsoft.com/office/powerpoint/2010/main" val="259189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9DA973-7133-443E-B23A-9DA9C2A31F5C}" type="slidenum">
              <a:rPr lang="en-US" smtClean="0"/>
              <a:t>2</a:t>
            </a:fld>
            <a:endParaRPr lang="en-US"/>
          </a:p>
        </p:txBody>
      </p:sp>
    </p:spTree>
    <p:extLst>
      <p:ext uri="{BB962C8B-B14F-4D97-AF65-F5344CB8AC3E}">
        <p14:creationId xmlns:p14="http://schemas.microsoft.com/office/powerpoint/2010/main" val="1355619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A4932F-48D3-46D4-81BF-2F4F90CB1CCA}"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8935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198BC-253A-4C06-9B5B-F47DE338A480}"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2525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6AB1-77C9-4E1C-A4AA-1D72A5C4373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815331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58027-2BAC-4D3D-9C7E-13437CB53F33}"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3778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8B52D-A8F1-406B-B478-C30063E9C7B7}"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8316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9A2DDA3-C4E5-4EFE-9472-E812D6357123}"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65890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E282E4F-A44C-49E4-AE74-37056EB0FDD4}"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66012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06FEBC-CA36-4F9B-B779-A5E785C8238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99185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580F34-639F-47A9-B99E-ECB66B512186}"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6077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E363A-FF2E-47FC-82D9-F79C5D418D5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5414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C478C-7FF3-4E4C-91A6-E8C7508712C0}"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7875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0080D-2B8E-4F30-9F2B-09C7A8B1BED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0948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DDB6D-8F28-4620-8BEC-A64AEC71AFA7}" type="datetime1">
              <a:rPr lang="en-US" smtClean="0"/>
              <a:t>9/8/2020</a:t>
            </a:fld>
            <a:endParaRPr lang="en-US"/>
          </a:p>
        </p:txBody>
      </p:sp>
      <p:sp>
        <p:nvSpPr>
          <p:cNvPr id="8" name="Footer Placeholder 7"/>
          <p:cNvSpPr>
            <a:spLocks noGrp="1"/>
          </p:cNvSpPr>
          <p:nvPr>
            <p:ph type="ftr" sz="quarter" idx="11"/>
          </p:nvPr>
        </p:nvSpPr>
        <p:spPr/>
        <p:txBody>
          <a:bodyPr/>
          <a:lstStyle/>
          <a:p>
            <a:r>
              <a:rPr lang="en-US" smtClean="0"/>
              <a:t>THE COMMON MARKET FOR EASTERN &amp; SOUTHERN AFRICA</a:t>
            </a:r>
            <a:endParaRPr lang="en-US"/>
          </a:p>
        </p:txBody>
      </p:sp>
      <p:sp>
        <p:nvSpPr>
          <p:cNvPr id="9" name="Slide Number Placeholder 8"/>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2463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36FCDC-7AC0-46AB-B051-15F759387092}"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04016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81B92F-F497-4433-A70F-C36B0BFFB1DD}" type="datetime1">
              <a:rPr lang="en-US" smtClean="0"/>
              <a:t>9/8/2020</a:t>
            </a:fld>
            <a:endParaRPr lang="en-US"/>
          </a:p>
        </p:txBody>
      </p:sp>
      <p:sp>
        <p:nvSpPr>
          <p:cNvPr id="3" name="Footer Placeholder 2"/>
          <p:cNvSpPr>
            <a:spLocks noGrp="1"/>
          </p:cNvSpPr>
          <p:nvPr>
            <p:ph type="ftr" sz="quarter" idx="11"/>
          </p:nvPr>
        </p:nvSpPr>
        <p:spPr/>
        <p:txBody>
          <a:bodyPr/>
          <a:lstStyle/>
          <a:p>
            <a:r>
              <a:rPr lang="en-US" smtClean="0"/>
              <a:t>THE COMMON MARKET FOR EASTERN &amp; SOUTHERN AFRICA</a:t>
            </a:r>
            <a:endParaRPr lang="en-US"/>
          </a:p>
        </p:txBody>
      </p:sp>
      <p:sp>
        <p:nvSpPr>
          <p:cNvPr id="4" name="Slide Number Placeholder 3"/>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7062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E34E-CD85-4A65-B811-0B20D0D14505}"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69292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03370-BE93-49B6-A921-39E74335BE8A}"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331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3B49791-D6DC-4DC5-8DA8-D2C1E57A70C2}" type="datetime1">
              <a:rPr lang="en-US" smtClean="0"/>
              <a:t>9/8/2020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THE COMMON MARKET FOR EASTERN &amp; SOUTHERN AFRICA</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7E6EB5B-1D3E-41CD-9F0B-669A1620FB81}" type="slidenum">
              <a:rPr lang="en-US" smtClean="0"/>
              <a:t>‹#›</a:t>
            </a:fld>
            <a:endParaRPr lang="en-US"/>
          </a:p>
        </p:txBody>
      </p:sp>
    </p:spTree>
    <p:extLst>
      <p:ext uri="{BB962C8B-B14F-4D97-AF65-F5344CB8AC3E}">
        <p14:creationId xmlns:p14="http://schemas.microsoft.com/office/powerpoint/2010/main" val="32999305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81000" y="762000"/>
            <a:ext cx="8382000" cy="7391400"/>
          </a:xfrm>
        </p:spPr>
        <p:txBody>
          <a:bodyPr>
            <a:normAutofit/>
          </a:bodyPr>
          <a:lstStyle/>
          <a:p>
            <a:pPr marL="45720" indent="0" algn="ctr">
              <a:buNone/>
            </a:pPr>
            <a:r>
              <a:rPr lang="en-US" sz="3000" b="1" dirty="0" smtClean="0"/>
              <a:t>SADC Protocol  </a:t>
            </a:r>
            <a:r>
              <a:rPr lang="en-US" sz="3000" b="1" dirty="0"/>
              <a:t>on Gender and Development </a:t>
            </a:r>
            <a:r>
              <a:rPr lang="en-US" sz="3000" b="1" dirty="0" smtClean="0"/>
              <a:t>(</a:t>
            </a:r>
            <a:r>
              <a:rPr lang="en-US" sz="3000" b="1" dirty="0"/>
              <a:t>2016-2030)</a:t>
            </a:r>
          </a:p>
          <a:p>
            <a:pPr marL="45720" indent="0">
              <a:buNone/>
            </a:pPr>
            <a:r>
              <a:rPr lang="en-US" sz="2900" cap="none" dirty="0" smtClean="0"/>
              <a:t> </a:t>
            </a:r>
          </a:p>
          <a:p>
            <a:pPr marL="45720" indent="0">
              <a:buNone/>
            </a:pPr>
            <a:r>
              <a:rPr lang="en-US" sz="2600" b="1" cap="none" dirty="0" smtClean="0"/>
              <a:t>Endorsed </a:t>
            </a:r>
            <a:r>
              <a:rPr lang="en-US" sz="2600" b="1" cap="none" dirty="0"/>
              <a:t>by Head of States, at the 36</a:t>
            </a:r>
            <a:r>
              <a:rPr lang="en-US" sz="2600" b="1" cap="none" baseline="30000" dirty="0"/>
              <a:t>th</a:t>
            </a:r>
            <a:r>
              <a:rPr lang="en-US" sz="2600" b="1" cap="none" dirty="0"/>
              <a:t> </a:t>
            </a:r>
            <a:r>
              <a:rPr lang="en-US" sz="2600" b="1" cap="none" dirty="0" smtClean="0"/>
              <a:t>Summit </a:t>
            </a:r>
            <a:r>
              <a:rPr lang="en-US" sz="2600" b="1" cap="none" dirty="0"/>
              <a:t>in August 2016 in Mbabane, Swaziland</a:t>
            </a:r>
            <a:r>
              <a:rPr lang="en-US" sz="2600" b="1" dirty="0"/>
              <a:t>. </a:t>
            </a:r>
          </a:p>
          <a:p>
            <a:pPr marL="45720" indent="0">
              <a:buNone/>
            </a:pPr>
            <a:endParaRPr lang="en-US" dirty="0"/>
          </a:p>
          <a:p>
            <a:endParaRPr lang="en-US" dirty="0"/>
          </a:p>
        </p:txBody>
      </p:sp>
      <p:sp>
        <p:nvSpPr>
          <p:cNvPr id="6" name="Slide Number Placeholder 5"/>
          <p:cNvSpPr>
            <a:spLocks noGrp="1"/>
          </p:cNvSpPr>
          <p:nvPr>
            <p:ph type="sldNum" sz="quarter" idx="12"/>
          </p:nvPr>
        </p:nvSpPr>
        <p:spPr/>
        <p:txBody>
          <a:bodyPr/>
          <a:lstStyle/>
          <a:p>
            <a:fld id="{5B32B3B2-F0D8-4FEF-B16D-28E95E89C28D}" type="slidenum">
              <a:rPr lang="en-GB" smtClean="0"/>
              <a:t>1</a:t>
            </a:fld>
            <a:endParaRPr lang="en-GB" dirty="0"/>
          </a:p>
        </p:txBody>
      </p:sp>
    </p:spTree>
    <p:extLst>
      <p:ext uri="{BB962C8B-B14F-4D97-AF65-F5344CB8AC3E}">
        <p14:creationId xmlns:p14="http://schemas.microsoft.com/office/powerpoint/2010/main" val="4112672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04800" y="152400"/>
            <a:ext cx="8686800" cy="6705599"/>
          </a:xfrm>
        </p:spPr>
        <p:txBody>
          <a:bodyPr>
            <a:normAutofit fontScale="70000" lnSpcReduction="20000"/>
          </a:bodyPr>
          <a:lstStyle/>
          <a:p>
            <a:pPr marL="45720" lvl="0" indent="0" algn="ctr">
              <a:buNone/>
            </a:pPr>
            <a:r>
              <a:rPr lang="en-US" sz="3800" b="1" dirty="0" smtClean="0"/>
              <a:t>Objectives </a:t>
            </a:r>
            <a:r>
              <a:rPr lang="en-US" sz="2400" dirty="0"/>
              <a:t> </a:t>
            </a:r>
            <a:endParaRPr lang="en-US" sz="2400" dirty="0" smtClean="0"/>
          </a:p>
          <a:p>
            <a:pPr algn="just"/>
            <a:r>
              <a:rPr lang="en-US" sz="2900" cap="none" dirty="0" smtClean="0"/>
              <a:t>To provide for the empowerment of women, eliminate discrimination and achieve gender equality and equity through the development and implementation of gender responsive legislations, policies , </a:t>
            </a:r>
            <a:r>
              <a:rPr lang="en-US" sz="2900" cap="none" dirty="0" err="1" smtClean="0"/>
              <a:t>programmes</a:t>
            </a:r>
            <a:r>
              <a:rPr lang="en-US" sz="2900" cap="none" dirty="0" smtClean="0"/>
              <a:t> and projects;</a:t>
            </a:r>
          </a:p>
          <a:p>
            <a:pPr algn="just"/>
            <a:r>
              <a:rPr lang="en-GB" sz="2900" cap="none" dirty="0" smtClean="0"/>
              <a:t>To harmonise the implementation of the various instruments to which SADC Member States have subscribed to at the regional, continental and international levels on gender equality and equity which, amongst others, are the Convention on the Elimination of all Forms of Discrimination </a:t>
            </a:r>
            <a:r>
              <a:rPr lang="en-GB" sz="2900" cap="none" dirty="0"/>
              <a:t>A</a:t>
            </a:r>
            <a:r>
              <a:rPr lang="en-GB" sz="2900" cap="none" dirty="0" smtClean="0"/>
              <a:t>gainst </a:t>
            </a:r>
            <a:r>
              <a:rPr lang="en-GB" sz="2900" cap="none" dirty="0"/>
              <a:t>W</a:t>
            </a:r>
            <a:r>
              <a:rPr lang="en-GB" sz="2900" cap="none" dirty="0" smtClean="0"/>
              <a:t>omen (1979); Convention on the Rights Of The Child (1989); the International Conference on Population and Development (1994);  the Beijing Declaration and it’s Platform For Action (1995); The SADC Declaration on Gender and Development (1997) and </a:t>
            </a:r>
            <a:r>
              <a:rPr lang="en-GB" sz="2900" cap="none" dirty="0"/>
              <a:t>i</a:t>
            </a:r>
            <a:r>
              <a:rPr lang="en-GB" sz="2900" cap="none" dirty="0" smtClean="0"/>
              <a:t>t’s Addendum (1998); the Millennium Development Goals (2000); the UN Security Council Resolution 1325 on Women, Peace And Security (2000); the Protocol to </a:t>
            </a:r>
            <a:r>
              <a:rPr lang="en-GB" sz="2900" cap="none" dirty="0"/>
              <a:t>t</a:t>
            </a:r>
            <a:r>
              <a:rPr lang="en-GB" sz="2900" cap="none" dirty="0" smtClean="0"/>
              <a:t>he African Charter on Human and Peoples’ Rights on the Rights of Women in Africa (2003); the  United Nations Convention on </a:t>
            </a:r>
            <a:r>
              <a:rPr lang="en-GB" sz="2900" cap="none" dirty="0"/>
              <a:t>t</a:t>
            </a:r>
            <a:r>
              <a:rPr lang="en-GB" sz="2900" cap="none" dirty="0" smtClean="0"/>
              <a:t>he Rights of People with Disabilities (2008); The </a:t>
            </a:r>
            <a:r>
              <a:rPr lang="en-GB" sz="2900" b="1" u="sng" cap="none" dirty="0" smtClean="0"/>
              <a:t>UN Sustainable Development Goals (SDGs), </a:t>
            </a:r>
            <a:r>
              <a:rPr lang="en-GB" sz="2900" b="1" u="sng" cap="none" dirty="0"/>
              <a:t>t</a:t>
            </a:r>
            <a:r>
              <a:rPr lang="en-GB" sz="2900" b="1" u="sng" cap="none" dirty="0" smtClean="0"/>
              <a:t>he African Union Agenda 2063, and </a:t>
            </a:r>
            <a:r>
              <a:rPr lang="en-GB" sz="2900" b="1" u="sng" cap="none" dirty="0"/>
              <a:t>t</a:t>
            </a:r>
            <a:r>
              <a:rPr lang="en-GB" sz="2900" b="1" u="sng" cap="none" dirty="0" smtClean="0"/>
              <a:t>he Beijing Plus 20 Review</a:t>
            </a:r>
            <a:r>
              <a:rPr lang="en-GB" sz="2900" u="sng" cap="none" dirty="0" smtClean="0"/>
              <a:t> </a:t>
            </a:r>
            <a:r>
              <a:rPr lang="en-GB" sz="2900" cap="none" dirty="0" smtClean="0"/>
              <a:t>or any other legal instruments that may be relevant to this protocol, in order to accelerate implementation;	</a:t>
            </a:r>
            <a:r>
              <a:rPr lang="en-GB" sz="2900" b="1" cap="none" dirty="0" smtClean="0"/>
              <a:t> </a:t>
            </a:r>
            <a:endParaRPr lang="en-US" sz="2900" cap="none" dirty="0" smtClean="0"/>
          </a:p>
          <a:p>
            <a:pPr lvl="0">
              <a:buFont typeface="Courier New" panose="02070309020205020404" pitchFamily="49" charset="0"/>
              <a:buChar char="o"/>
            </a:pPr>
            <a:endParaRPr lang="en-US" sz="2900" cap="none" dirty="0" smtClean="0"/>
          </a:p>
          <a:p>
            <a:endParaRPr lang="en-US" sz="2900" cap="none" dirty="0"/>
          </a:p>
          <a:p>
            <a:endParaRPr lang="en-US" dirty="0"/>
          </a:p>
        </p:txBody>
      </p:sp>
      <p:sp>
        <p:nvSpPr>
          <p:cNvPr id="3" name="Slide Number Placeholder 2"/>
          <p:cNvSpPr>
            <a:spLocks noGrp="1"/>
          </p:cNvSpPr>
          <p:nvPr>
            <p:ph type="sldNum" sz="quarter" idx="12"/>
          </p:nvPr>
        </p:nvSpPr>
        <p:spPr/>
        <p:txBody>
          <a:bodyPr/>
          <a:lstStyle/>
          <a:p>
            <a:fld id="{5B32B3B2-F0D8-4FEF-B16D-28E95E89C28D}" type="slidenum">
              <a:rPr lang="en-GB" smtClean="0"/>
              <a:t>2</a:t>
            </a:fld>
            <a:endParaRPr lang="en-GB" dirty="0"/>
          </a:p>
        </p:txBody>
      </p:sp>
    </p:spTree>
    <p:extLst>
      <p:ext uri="{BB962C8B-B14F-4D97-AF65-F5344CB8AC3E}">
        <p14:creationId xmlns:p14="http://schemas.microsoft.com/office/powerpoint/2010/main" val="3796313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Objectives</a:t>
            </a:r>
            <a:r>
              <a:rPr lang="en-US" sz="2400" b="1" dirty="0"/>
              <a:t/>
            </a:r>
            <a:br>
              <a:rPr lang="en-US" sz="2400" b="1" dirty="0"/>
            </a:br>
            <a:endParaRPr lang="en-US" sz="2400" dirty="0"/>
          </a:p>
        </p:txBody>
      </p:sp>
      <p:sp>
        <p:nvSpPr>
          <p:cNvPr id="3" name="Content Placeholder 2"/>
          <p:cNvSpPr>
            <a:spLocks noGrp="1"/>
          </p:cNvSpPr>
          <p:nvPr>
            <p:ph sz="quarter" idx="13"/>
          </p:nvPr>
        </p:nvSpPr>
        <p:spPr/>
        <p:txBody>
          <a:bodyPr/>
          <a:lstStyle/>
          <a:p>
            <a:pPr lvl="0">
              <a:buFont typeface="Courier New" panose="02070309020205020404" pitchFamily="49" charset="0"/>
              <a:buChar char="o"/>
            </a:pPr>
            <a:r>
              <a:rPr lang="en-US" cap="none" dirty="0"/>
              <a:t>To address the emerging gender issues and concerns;</a:t>
            </a:r>
          </a:p>
          <a:p>
            <a:pPr lvl="0">
              <a:buFont typeface="Courier New" panose="02070309020205020404" pitchFamily="49" charset="0"/>
              <a:buChar char="o"/>
            </a:pPr>
            <a:r>
              <a:rPr lang="en-US" cap="none" dirty="0"/>
              <a:t>To set realistic, measurable targets, time frames and developing indicators to monitor and evaluate the progress made by member states in achieving gender equality; and</a:t>
            </a:r>
          </a:p>
          <a:p>
            <a:pPr lvl="0">
              <a:buFont typeface="Courier New" panose="02070309020205020404" pitchFamily="49" charset="0"/>
              <a:buChar char="o"/>
            </a:pPr>
            <a:r>
              <a:rPr lang="en-US" cap="none" dirty="0"/>
              <a:t>To deepen regional integration and attain gender equality</a:t>
            </a:r>
            <a:r>
              <a:rPr lang="en-US" sz="1800" dirty="0"/>
              <a:t>.</a:t>
            </a:r>
          </a:p>
          <a:p>
            <a:pPr marL="4572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3</a:t>
            </a:fld>
            <a:endParaRPr lang="en-US"/>
          </a:p>
        </p:txBody>
      </p:sp>
      <p:sp>
        <p:nvSpPr>
          <p:cNvPr id="5" name="Rectangle 4"/>
          <p:cNvSpPr/>
          <p:nvPr/>
        </p:nvSpPr>
        <p:spPr>
          <a:xfrm>
            <a:off x="1" y="5650025"/>
            <a:ext cx="9153524"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 lvl="0" indent="0" algn="ctr">
              <a:buNone/>
            </a:pPr>
            <a:r>
              <a:rPr lang="en-US" sz="2400" b="1" dirty="0" smtClean="0">
                <a:solidFill>
                  <a:schemeClr val="tx1"/>
                </a:solidFill>
              </a:rPr>
              <a:t>Has 29 </a:t>
            </a:r>
            <a:r>
              <a:rPr lang="en-US" sz="2400" b="1" dirty="0">
                <a:solidFill>
                  <a:schemeClr val="tx1"/>
                </a:solidFill>
              </a:rPr>
              <a:t>substantive </a:t>
            </a:r>
            <a:r>
              <a:rPr lang="en-US" sz="2400" b="1" dirty="0" smtClean="0">
                <a:solidFill>
                  <a:schemeClr val="tx1"/>
                </a:solidFill>
              </a:rPr>
              <a:t>targets </a:t>
            </a:r>
            <a:r>
              <a:rPr lang="en-US" sz="2400" b="1" dirty="0">
                <a:solidFill>
                  <a:schemeClr val="tx1"/>
                </a:solidFill>
              </a:rPr>
              <a:t>for achieving gender equality by </a:t>
            </a:r>
            <a:r>
              <a:rPr lang="en-US" sz="2400" b="1" dirty="0" smtClean="0">
                <a:solidFill>
                  <a:schemeClr val="tx1"/>
                </a:solidFill>
              </a:rPr>
              <a:t>2030.</a:t>
            </a:r>
            <a:endParaRPr lang="en-US" sz="2400" b="1" dirty="0">
              <a:solidFill>
                <a:schemeClr val="tx1"/>
              </a:solidFill>
            </a:endParaRPr>
          </a:p>
          <a:p>
            <a:pPr marL="45720" lvl="0" indent="0">
              <a:buNone/>
            </a:pPr>
            <a:endParaRPr lang="en-US" dirty="0"/>
          </a:p>
        </p:txBody>
      </p:sp>
    </p:spTree>
    <p:extLst>
      <p:ext uri="{BB962C8B-B14F-4D97-AF65-F5344CB8AC3E}">
        <p14:creationId xmlns:p14="http://schemas.microsoft.com/office/powerpoint/2010/main" val="3222243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0" y="692696"/>
            <a:ext cx="8991600" cy="6317704"/>
          </a:xfrm>
        </p:spPr>
        <p:txBody>
          <a:bodyPr>
            <a:normAutofit lnSpcReduction="10000"/>
          </a:bodyPr>
          <a:lstStyle/>
          <a:p>
            <a:pPr marL="45720" indent="0" algn="ctr">
              <a:lnSpc>
                <a:spcPct val="80000"/>
              </a:lnSpc>
              <a:buNone/>
            </a:pPr>
            <a:r>
              <a:rPr lang="en-US" altLang="en-US" sz="1900" b="1" dirty="0" smtClean="0"/>
              <a:t>Current Status of the Protocol among Member States</a:t>
            </a:r>
          </a:p>
          <a:p>
            <a:pPr marL="45720" indent="0" algn="ctr">
              <a:lnSpc>
                <a:spcPct val="80000"/>
              </a:lnSpc>
              <a:buNone/>
            </a:pPr>
            <a:endParaRPr lang="en-US" altLang="en-US" sz="1900" dirty="0" smtClean="0"/>
          </a:p>
          <a:p>
            <a:pPr marL="45720" indent="0">
              <a:lnSpc>
                <a:spcPct val="80000"/>
              </a:lnSpc>
              <a:buNone/>
            </a:pPr>
            <a:r>
              <a:rPr lang="en-US" altLang="en-US" sz="1900" cap="none" dirty="0" smtClean="0"/>
              <a:t>As at </a:t>
            </a:r>
            <a:r>
              <a:rPr lang="en-US" altLang="en-US" sz="1900" b="1" cap="none" dirty="0" smtClean="0"/>
              <a:t>04 October 2019</a:t>
            </a:r>
            <a:r>
              <a:rPr lang="en-US" altLang="en-US" sz="1900" cap="none" dirty="0" smtClean="0"/>
              <a:t>, out of 15 </a:t>
            </a:r>
            <a:r>
              <a:rPr lang="en-US" altLang="en-US" sz="1900" b="1" cap="none" dirty="0" smtClean="0"/>
              <a:t>Member States, 14</a:t>
            </a:r>
            <a:r>
              <a:rPr lang="en-US" altLang="en-US" sz="1900" cap="none" dirty="0" smtClean="0"/>
              <a:t> have signed the </a:t>
            </a:r>
            <a:r>
              <a:rPr lang="en-ZA" altLang="en-US" sz="1900" cap="none" dirty="0" smtClean="0"/>
              <a:t>protocol with the exception of </a:t>
            </a:r>
            <a:r>
              <a:rPr lang="en-ZA" altLang="en-US" sz="1900" cap="none" dirty="0"/>
              <a:t>M</a:t>
            </a:r>
            <a:r>
              <a:rPr lang="en-ZA" altLang="en-US" sz="1900" cap="none" dirty="0" smtClean="0"/>
              <a:t>auritius</a:t>
            </a:r>
          </a:p>
          <a:p>
            <a:pPr marL="45720" indent="0">
              <a:lnSpc>
                <a:spcPct val="80000"/>
              </a:lnSpc>
              <a:buNone/>
            </a:pPr>
            <a:endParaRPr lang="en-US" altLang="en-US" sz="1900" cap="none" dirty="0" smtClean="0"/>
          </a:p>
          <a:p>
            <a:pPr marL="45720" indent="0">
              <a:lnSpc>
                <a:spcPct val="80000"/>
              </a:lnSpc>
              <a:buNone/>
            </a:pPr>
            <a:r>
              <a:rPr lang="en-ZA" altLang="en-US" sz="3000" b="1" cap="none" dirty="0" smtClean="0"/>
              <a:t>Why is </a:t>
            </a:r>
            <a:r>
              <a:rPr lang="en-ZA" altLang="en-US" sz="3000" b="1" cap="none" dirty="0"/>
              <a:t>M</a:t>
            </a:r>
            <a:r>
              <a:rPr lang="en-ZA" altLang="en-US" sz="3000" b="1" cap="none" dirty="0" smtClean="0"/>
              <a:t>auritius non-signatory?</a:t>
            </a:r>
          </a:p>
          <a:p>
            <a:pPr marL="45720" indent="0">
              <a:lnSpc>
                <a:spcPct val="80000"/>
              </a:lnSpc>
              <a:buNone/>
            </a:pPr>
            <a:endParaRPr lang="en-ZA" altLang="en-US" sz="1900" cap="none" dirty="0" smtClean="0"/>
          </a:p>
          <a:p>
            <a:pPr marL="45720" indent="0">
              <a:lnSpc>
                <a:spcPct val="80000"/>
              </a:lnSpc>
              <a:buNone/>
            </a:pPr>
            <a:r>
              <a:rPr lang="en-ZA" altLang="en-US" sz="2200" b="1" cap="none" dirty="0" err="1" smtClean="0"/>
              <a:t>Ar</a:t>
            </a:r>
            <a:r>
              <a:rPr lang="en-US" sz="2200" b="1" cap="none" dirty="0" err="1" smtClean="0"/>
              <a:t>ticle</a:t>
            </a:r>
            <a:r>
              <a:rPr lang="en-US" sz="2200" b="1" cap="none" dirty="0" smtClean="0"/>
              <a:t> 8 which deals with “marriage and family rights” stipulates that “no person under the age of 18 shall marry...”.  </a:t>
            </a:r>
          </a:p>
          <a:p>
            <a:pPr marL="45720" lvl="0" indent="0">
              <a:buNone/>
            </a:pPr>
            <a:r>
              <a:rPr lang="en-US" sz="2200" b="1" cap="none" dirty="0" smtClean="0"/>
              <a:t>This clause is in contradiction with </a:t>
            </a:r>
            <a:r>
              <a:rPr lang="en-US" sz="2200" b="1" cap="none" dirty="0"/>
              <a:t>A</a:t>
            </a:r>
            <a:r>
              <a:rPr lang="en-US" sz="2200" b="1" cap="none" dirty="0" smtClean="0"/>
              <a:t>rticle 145 of the </a:t>
            </a:r>
            <a:r>
              <a:rPr lang="en-US" sz="2200" b="1" cap="none" dirty="0"/>
              <a:t>M</a:t>
            </a:r>
            <a:r>
              <a:rPr lang="en-US" sz="2200" b="1" cap="none" dirty="0" smtClean="0"/>
              <a:t>auritian Civil Code which provides that:  </a:t>
            </a:r>
          </a:p>
          <a:p>
            <a:pPr marL="45720" indent="0">
              <a:lnSpc>
                <a:spcPct val="100000"/>
              </a:lnSpc>
              <a:spcBef>
                <a:spcPts val="0"/>
              </a:spcBef>
              <a:buNone/>
            </a:pPr>
            <a:r>
              <a:rPr lang="en-US" sz="1900" i="1" cap="none" dirty="0" smtClean="0"/>
              <a:t>“145. </a:t>
            </a:r>
            <a:r>
              <a:rPr lang="en-US" sz="1900" i="1" cap="none" dirty="0" err="1" smtClean="0"/>
              <a:t>Néanmoins</a:t>
            </a:r>
            <a:r>
              <a:rPr lang="en-US" sz="1900" i="1" cap="none" dirty="0" smtClean="0"/>
              <a:t> le </a:t>
            </a:r>
            <a:r>
              <a:rPr lang="en-US" sz="1900" i="1" cap="none" dirty="0" err="1" smtClean="0"/>
              <a:t>mineur</a:t>
            </a:r>
            <a:r>
              <a:rPr lang="en-US" sz="1900" i="1" cap="none" dirty="0" smtClean="0"/>
              <a:t> de 18 </a:t>
            </a:r>
            <a:r>
              <a:rPr lang="en-US" sz="1900" i="1" cap="none" dirty="0" err="1" smtClean="0"/>
              <a:t>ans</a:t>
            </a:r>
            <a:r>
              <a:rPr lang="en-US" sz="1900" i="1" cap="none" dirty="0" smtClean="0"/>
              <a:t> </a:t>
            </a:r>
            <a:r>
              <a:rPr lang="en-US" sz="1900" i="1" cap="none" dirty="0" err="1" smtClean="0"/>
              <a:t>mais</a:t>
            </a:r>
            <a:r>
              <a:rPr lang="en-US" sz="1900" i="1" cap="none" dirty="0" smtClean="0"/>
              <a:t> </a:t>
            </a:r>
            <a:r>
              <a:rPr lang="en-US" sz="1900" i="1" cap="none" dirty="0" err="1" smtClean="0"/>
              <a:t>âgé</a:t>
            </a:r>
            <a:r>
              <a:rPr lang="en-US" sz="1900" i="1" cap="none" dirty="0" smtClean="0"/>
              <a:t> de plus de 16 </a:t>
            </a:r>
            <a:r>
              <a:rPr lang="en-US" sz="1900" i="1" cap="none" dirty="0" err="1" smtClean="0"/>
              <a:t>ans</a:t>
            </a:r>
            <a:r>
              <a:rPr lang="en-US" sz="1900" i="1" cap="none" dirty="0" smtClean="0"/>
              <a:t> </a:t>
            </a:r>
            <a:r>
              <a:rPr lang="en-US" sz="1900" i="1" cap="none" dirty="0" err="1" smtClean="0"/>
              <a:t>pourra</a:t>
            </a:r>
            <a:r>
              <a:rPr lang="en-US" sz="1900" i="1" cap="none" dirty="0" smtClean="0"/>
              <a:t> </a:t>
            </a:r>
            <a:r>
              <a:rPr lang="en-US" sz="1900" i="1" cap="none" dirty="0" err="1" smtClean="0"/>
              <a:t>contracter</a:t>
            </a:r>
            <a:r>
              <a:rPr lang="en-US" sz="1900" i="1" cap="none" dirty="0" smtClean="0"/>
              <a:t> marriage avec le </a:t>
            </a:r>
            <a:r>
              <a:rPr lang="en-US" sz="1900" i="1" cap="none" dirty="0" err="1" smtClean="0"/>
              <a:t>consentement</a:t>
            </a:r>
            <a:r>
              <a:rPr lang="en-US" sz="1900" i="1" cap="none" dirty="0" smtClean="0"/>
              <a:t> de </a:t>
            </a:r>
            <a:r>
              <a:rPr lang="en-US" sz="1900" i="1" cap="none" dirty="0" err="1" smtClean="0"/>
              <a:t>ses</a:t>
            </a:r>
            <a:r>
              <a:rPr lang="en-US" sz="1900" i="1" cap="none" dirty="0" smtClean="0"/>
              <a:t> </a:t>
            </a:r>
            <a:r>
              <a:rPr lang="en-US" sz="1900" i="1" cap="none" dirty="0" err="1" smtClean="0"/>
              <a:t>père</a:t>
            </a:r>
            <a:r>
              <a:rPr lang="en-US" sz="1900" i="1" cap="none" dirty="0" smtClean="0"/>
              <a:t> et mere </a:t>
            </a:r>
            <a:r>
              <a:rPr lang="en-US" sz="1900" i="1" cap="none" dirty="0" err="1" smtClean="0"/>
              <a:t>ou</a:t>
            </a:r>
            <a:r>
              <a:rPr lang="en-US" sz="1900" i="1" cap="none" dirty="0" smtClean="0"/>
              <a:t> de </a:t>
            </a:r>
            <a:r>
              <a:rPr lang="en-US" sz="1900" i="1" cap="none" dirty="0" err="1" smtClean="0"/>
              <a:t>celui</a:t>
            </a:r>
            <a:r>
              <a:rPr lang="en-US" sz="1900" i="1" cap="none" dirty="0" smtClean="0"/>
              <a:t> </a:t>
            </a:r>
            <a:r>
              <a:rPr lang="en-US" sz="1900" i="1" cap="none" dirty="0" err="1" smtClean="0"/>
              <a:t>desa</a:t>
            </a:r>
            <a:r>
              <a:rPr lang="en-US" sz="1900" i="1" cap="none" dirty="0" smtClean="0"/>
              <a:t> </a:t>
            </a:r>
            <a:r>
              <a:rPr lang="en-US" sz="1900" i="1" cap="none" dirty="0" err="1" smtClean="0"/>
              <a:t>deux</a:t>
            </a:r>
            <a:r>
              <a:rPr lang="en-US" sz="1900" i="1" cap="none" dirty="0" smtClean="0"/>
              <a:t> qui </a:t>
            </a:r>
            <a:r>
              <a:rPr lang="en-US" sz="1900" i="1" cap="none" dirty="0" err="1" smtClean="0"/>
              <a:t>exerce</a:t>
            </a:r>
            <a:r>
              <a:rPr lang="en-US" sz="1900" i="1" cap="none" dirty="0" smtClean="0"/>
              <a:t> </a:t>
            </a:r>
            <a:r>
              <a:rPr lang="en-US" sz="1900" i="1" cap="none" dirty="0" err="1" smtClean="0"/>
              <a:t>exclusivement</a:t>
            </a:r>
            <a:r>
              <a:rPr lang="en-US" sz="1900" i="1" cap="none" dirty="0" smtClean="0"/>
              <a:t> </a:t>
            </a:r>
            <a:r>
              <a:rPr lang="en-US" sz="1900" i="1" cap="none" dirty="0" err="1" smtClean="0"/>
              <a:t>l’autorité</a:t>
            </a:r>
            <a:r>
              <a:rPr lang="en-US" sz="1900" i="1" cap="none" dirty="0" smtClean="0"/>
              <a:t> </a:t>
            </a:r>
            <a:r>
              <a:rPr lang="en-US" sz="1900" i="1" cap="none" dirty="0" err="1" smtClean="0"/>
              <a:t>parentale</a:t>
            </a:r>
            <a:r>
              <a:rPr lang="en-US" sz="1900" i="1" cap="none" dirty="0" smtClean="0"/>
              <a:t>.  Ce </a:t>
            </a:r>
            <a:r>
              <a:rPr lang="en-US" sz="1900" i="1" cap="none" dirty="0" err="1" smtClean="0"/>
              <a:t>consentement</a:t>
            </a:r>
            <a:r>
              <a:rPr lang="en-US" sz="1900" i="1" cap="none" dirty="0" smtClean="0"/>
              <a:t> </a:t>
            </a:r>
            <a:r>
              <a:rPr lang="en-US" sz="1900" i="1" cap="none" dirty="0" err="1" smtClean="0"/>
              <a:t>s’exprime</a:t>
            </a:r>
            <a:r>
              <a:rPr lang="en-US" sz="1900" i="1" cap="none" dirty="0" smtClean="0"/>
              <a:t> </a:t>
            </a:r>
            <a:r>
              <a:rPr lang="en-US" sz="1900" i="1" cap="none" dirty="0" err="1" smtClean="0"/>
              <a:t>en</a:t>
            </a:r>
            <a:r>
              <a:rPr lang="en-US" sz="1900" i="1" cap="none" dirty="0" smtClean="0"/>
              <a:t> </a:t>
            </a:r>
            <a:r>
              <a:rPr lang="en-US" sz="1900" i="1" cap="none" dirty="0" err="1" smtClean="0"/>
              <a:t>toutes</a:t>
            </a:r>
            <a:r>
              <a:rPr lang="en-US" sz="1900" i="1" cap="none" dirty="0" smtClean="0"/>
              <a:t> forms, </a:t>
            </a:r>
            <a:r>
              <a:rPr lang="en-US" sz="1900" i="1" cap="none" dirty="0" err="1" smtClean="0"/>
              <a:t>soit</a:t>
            </a:r>
            <a:r>
              <a:rPr lang="en-US" sz="1900" i="1" cap="none" dirty="0" smtClean="0"/>
              <a:t> </a:t>
            </a:r>
            <a:r>
              <a:rPr lang="en-US" sz="1900" i="1" cap="none" dirty="0" err="1" smtClean="0"/>
              <a:t>devant</a:t>
            </a:r>
            <a:r>
              <a:rPr lang="en-US" sz="1900" i="1" cap="none" dirty="0" smtClean="0"/>
              <a:t> </a:t>
            </a:r>
            <a:r>
              <a:rPr lang="en-US" sz="1900" i="1" cap="none" dirty="0" err="1" smtClean="0"/>
              <a:t>l’officier</a:t>
            </a:r>
            <a:r>
              <a:rPr lang="en-US" sz="1900" i="1" cap="none" dirty="0" smtClean="0"/>
              <a:t> d’état civil, </a:t>
            </a:r>
            <a:r>
              <a:rPr lang="en-US" sz="1900" i="1" cap="none" dirty="0" err="1" smtClean="0"/>
              <a:t>ou</a:t>
            </a:r>
            <a:r>
              <a:rPr lang="en-US" sz="1900" i="1" cap="none" dirty="0" smtClean="0"/>
              <a:t> </a:t>
            </a:r>
            <a:r>
              <a:rPr lang="en-US" sz="1900" i="1" cap="none" dirty="0" err="1" smtClean="0"/>
              <a:t>devant</a:t>
            </a:r>
            <a:r>
              <a:rPr lang="en-US" sz="1900" i="1" cap="none" dirty="0" smtClean="0"/>
              <a:t> le </a:t>
            </a:r>
            <a:r>
              <a:rPr lang="en-US" sz="1900" i="1" cap="none" dirty="0" err="1" smtClean="0"/>
              <a:t>notaire</a:t>
            </a:r>
            <a:r>
              <a:rPr lang="en-US" sz="1900" i="1" cap="none" dirty="0" smtClean="0"/>
              <a:t>, </a:t>
            </a:r>
            <a:r>
              <a:rPr lang="en-US" sz="1900" i="1" cap="none" dirty="0" err="1" smtClean="0"/>
              <a:t>soit</a:t>
            </a:r>
            <a:r>
              <a:rPr lang="en-US" sz="1900" i="1" cap="none" dirty="0" smtClean="0"/>
              <a:t> </a:t>
            </a:r>
            <a:r>
              <a:rPr lang="en-US" sz="1900" i="1" cap="none" dirty="0" err="1" smtClean="0"/>
              <a:t>devant</a:t>
            </a:r>
            <a:r>
              <a:rPr lang="en-US" sz="1900" i="1" cap="none" dirty="0" smtClean="0"/>
              <a:t> la </a:t>
            </a:r>
            <a:r>
              <a:rPr lang="en-US" sz="1900" i="1" cap="none" dirty="0" err="1" smtClean="0"/>
              <a:t>personne</a:t>
            </a:r>
            <a:r>
              <a:rPr lang="en-US" sz="1900" i="1" cap="none" dirty="0" smtClean="0"/>
              <a:t> </a:t>
            </a:r>
            <a:r>
              <a:rPr lang="en-US" sz="1900" i="1" cap="none" dirty="0" err="1" smtClean="0"/>
              <a:t>autorisée</a:t>
            </a:r>
            <a:r>
              <a:rPr lang="en-US" sz="1900" i="1" cap="none" dirty="0" smtClean="0"/>
              <a:t> a </a:t>
            </a:r>
            <a:r>
              <a:rPr lang="en-US" sz="1900" i="1" cap="none" dirty="0" err="1" smtClean="0"/>
              <a:t>célébrer</a:t>
            </a:r>
            <a:r>
              <a:rPr lang="en-US" sz="1900" i="1" cap="none" dirty="0" smtClean="0"/>
              <a:t> le marriage.</a:t>
            </a:r>
          </a:p>
          <a:p>
            <a:pPr marL="45720" indent="0">
              <a:lnSpc>
                <a:spcPct val="100000"/>
              </a:lnSpc>
              <a:spcBef>
                <a:spcPts val="0"/>
              </a:spcBef>
              <a:buNone/>
            </a:pPr>
            <a:endParaRPr lang="en-US" sz="1900" cap="none" dirty="0" smtClean="0"/>
          </a:p>
          <a:p>
            <a:pPr marL="45720" indent="0">
              <a:lnSpc>
                <a:spcPct val="100000"/>
              </a:lnSpc>
              <a:spcBef>
                <a:spcPts val="0"/>
              </a:spcBef>
              <a:buNone/>
            </a:pPr>
            <a:r>
              <a:rPr lang="en-US" sz="1900" i="1" cap="none" dirty="0" smtClean="0"/>
              <a:t>A </a:t>
            </a:r>
            <a:r>
              <a:rPr lang="en-US" sz="1900" i="1" cap="none" dirty="0" err="1" smtClean="0"/>
              <a:t>défaut</a:t>
            </a:r>
            <a:r>
              <a:rPr lang="en-US" sz="1900" i="1" cap="none" dirty="0" smtClean="0"/>
              <a:t> de </a:t>
            </a:r>
            <a:r>
              <a:rPr lang="en-US" sz="1900" i="1" cap="none" dirty="0" err="1" smtClean="0"/>
              <a:t>père</a:t>
            </a:r>
            <a:r>
              <a:rPr lang="en-US" sz="1900" i="1" cap="none" dirty="0" smtClean="0"/>
              <a:t> et mere </a:t>
            </a:r>
            <a:r>
              <a:rPr lang="en-US" sz="1900" i="1" cap="none" dirty="0" err="1" smtClean="0"/>
              <a:t>ou</a:t>
            </a:r>
            <a:r>
              <a:rPr lang="en-US" sz="1900" i="1" cap="none" dirty="0" smtClean="0"/>
              <a:t> de </a:t>
            </a:r>
            <a:r>
              <a:rPr lang="en-US" sz="1900" i="1" cap="none" dirty="0" err="1" smtClean="0"/>
              <a:t>celui</a:t>
            </a:r>
            <a:r>
              <a:rPr lang="en-US" sz="1900" i="1" cap="none" dirty="0" smtClean="0"/>
              <a:t> qui </a:t>
            </a:r>
            <a:r>
              <a:rPr lang="en-US" sz="1900" i="1" cap="none" dirty="0" err="1" smtClean="0"/>
              <a:t>exerce</a:t>
            </a:r>
            <a:r>
              <a:rPr lang="en-US" sz="1900" i="1" cap="none" dirty="0" smtClean="0"/>
              <a:t> </a:t>
            </a:r>
            <a:r>
              <a:rPr lang="en-US" sz="1900" i="1" cap="none" dirty="0" err="1" smtClean="0"/>
              <a:t>l’authorité</a:t>
            </a:r>
            <a:r>
              <a:rPr lang="en-US" sz="1900" i="1" cap="none" dirty="0" smtClean="0"/>
              <a:t> </a:t>
            </a:r>
            <a:r>
              <a:rPr lang="en-US" sz="1900" i="1" cap="none" dirty="0" err="1" smtClean="0"/>
              <a:t>parentale</a:t>
            </a:r>
            <a:r>
              <a:rPr lang="en-US" sz="1900" i="1" cap="none" dirty="0" smtClean="0"/>
              <a:t>, </a:t>
            </a:r>
            <a:r>
              <a:rPr lang="en-US" sz="1900" i="1" cap="none" dirty="0" err="1" smtClean="0"/>
              <a:t>il</a:t>
            </a:r>
            <a:r>
              <a:rPr lang="en-US" sz="1900" i="1" cap="none" dirty="0" smtClean="0"/>
              <a:t> </a:t>
            </a:r>
            <a:r>
              <a:rPr lang="en-US" sz="1900" i="1" cap="none" dirty="0" err="1" smtClean="0"/>
              <a:t>est</a:t>
            </a:r>
            <a:r>
              <a:rPr lang="en-US" sz="1900" i="1" cap="none" dirty="0" smtClean="0"/>
              <a:t> </a:t>
            </a:r>
            <a:r>
              <a:rPr lang="en-US" sz="1900" i="1" cap="none" dirty="0" err="1" smtClean="0"/>
              <a:t>loisible</a:t>
            </a:r>
            <a:r>
              <a:rPr lang="en-US" sz="1900" i="1" cap="none" dirty="0" smtClean="0"/>
              <a:t> au </a:t>
            </a:r>
            <a:r>
              <a:rPr lang="en-US" sz="1900" i="1" cap="none" dirty="0" err="1" smtClean="0"/>
              <a:t>juge</a:t>
            </a:r>
            <a:r>
              <a:rPr lang="en-US" sz="1900" i="1" cap="none" dirty="0" smtClean="0"/>
              <a:t> </a:t>
            </a:r>
            <a:r>
              <a:rPr lang="en-US" sz="1900" i="1" cap="none" dirty="0" err="1" smtClean="0"/>
              <a:t>en</a:t>
            </a:r>
            <a:r>
              <a:rPr lang="en-US" sz="1900" i="1" cap="none" dirty="0" smtClean="0"/>
              <a:t> </a:t>
            </a:r>
            <a:r>
              <a:rPr lang="en-US" sz="1900" i="1" cap="none" dirty="0" err="1" smtClean="0"/>
              <a:t>chambre</a:t>
            </a:r>
            <a:r>
              <a:rPr lang="en-US" sz="1900" i="1" cap="none" dirty="0" smtClean="0"/>
              <a:t> </a:t>
            </a:r>
            <a:r>
              <a:rPr lang="en-US" sz="1900" i="1" cap="none" dirty="0" err="1" smtClean="0"/>
              <a:t>d’accorder</a:t>
            </a:r>
            <a:r>
              <a:rPr lang="en-US" sz="1900" i="1" cap="none" dirty="0" smtClean="0"/>
              <a:t> </a:t>
            </a:r>
            <a:r>
              <a:rPr lang="en-US" sz="1900" i="1" cap="none" dirty="0" err="1" smtClean="0"/>
              <a:t>une</a:t>
            </a:r>
            <a:r>
              <a:rPr lang="en-US" sz="1900" i="1" cap="none" dirty="0" smtClean="0"/>
              <a:t> dispense </a:t>
            </a:r>
            <a:r>
              <a:rPr lang="en-US" sz="1900" i="1" cap="none" dirty="0" err="1" smtClean="0"/>
              <a:t>d’âge</a:t>
            </a:r>
            <a:r>
              <a:rPr lang="en-US" sz="1900" i="1" cap="none" dirty="0" smtClean="0"/>
              <a:t> au </a:t>
            </a:r>
            <a:r>
              <a:rPr lang="en-US" sz="1900" i="1" cap="none" dirty="0" err="1" smtClean="0"/>
              <a:t>mineur</a:t>
            </a:r>
            <a:r>
              <a:rPr lang="en-US" sz="1900" i="1" cap="none" dirty="0" smtClean="0"/>
              <a:t> </a:t>
            </a:r>
            <a:r>
              <a:rPr lang="en-US" sz="1900" i="1" cap="none" dirty="0" err="1" smtClean="0"/>
              <a:t>lorsqu’elle</a:t>
            </a:r>
            <a:r>
              <a:rPr lang="en-US" sz="1900" i="1" cap="none" dirty="0" smtClean="0"/>
              <a:t> </a:t>
            </a:r>
            <a:r>
              <a:rPr lang="en-US" sz="1900" i="1" cap="none" dirty="0" err="1" smtClean="0"/>
              <a:t>est</a:t>
            </a:r>
            <a:r>
              <a:rPr lang="en-US" sz="1900" i="1" cap="none" dirty="0" smtClean="0"/>
              <a:t> </a:t>
            </a:r>
            <a:r>
              <a:rPr lang="en-US" sz="1900" i="1" cap="none" dirty="0" err="1" smtClean="0"/>
              <a:t>nécessaire</a:t>
            </a:r>
            <a:r>
              <a:rPr lang="en-US" sz="1900" i="1" cap="none" dirty="0" smtClean="0"/>
              <a:t> à </a:t>
            </a:r>
            <a:r>
              <a:rPr lang="en-US" sz="1900" i="1" cap="none" dirty="0" err="1" smtClean="0"/>
              <a:t>l’intérêt</a:t>
            </a:r>
            <a:r>
              <a:rPr lang="en-US" sz="1900" i="1" cap="none" dirty="0" smtClean="0"/>
              <a:t> de </a:t>
            </a:r>
            <a:r>
              <a:rPr lang="en-US" sz="1900" i="1" cap="none" dirty="0" err="1" smtClean="0"/>
              <a:t>celui</a:t>
            </a:r>
            <a:r>
              <a:rPr lang="en-US" sz="1900" i="1" cap="none" dirty="0" smtClean="0"/>
              <a:t>-ci.”</a:t>
            </a:r>
            <a:endParaRPr lang="en-US" sz="1900" cap="none" dirty="0" smtClean="0"/>
          </a:p>
          <a:p>
            <a:pPr>
              <a:lnSpc>
                <a:spcPct val="80000"/>
              </a:lnSpc>
              <a:buFont typeface="Wingdings" panose="05000000000000000000" pitchFamily="2" charset="2"/>
              <a:buChar char="ü"/>
            </a:pPr>
            <a:endParaRPr lang="en-US" altLang="en-US" sz="2400" dirty="0"/>
          </a:p>
          <a:p>
            <a:pPr>
              <a:lnSpc>
                <a:spcPct val="80000"/>
              </a:lnSpc>
              <a:buFont typeface="Wingdings" panose="05000000000000000000" pitchFamily="2" charset="2"/>
              <a:buNone/>
            </a:pPr>
            <a:endParaRPr lang="en-ZA" altLang="en-US" sz="2400" dirty="0"/>
          </a:p>
          <a:p>
            <a:endParaRPr lang="en-US" dirty="0"/>
          </a:p>
        </p:txBody>
      </p:sp>
      <p:sp>
        <p:nvSpPr>
          <p:cNvPr id="3" name="Slide Number Placeholder 2"/>
          <p:cNvSpPr>
            <a:spLocks noGrp="1"/>
          </p:cNvSpPr>
          <p:nvPr>
            <p:ph type="sldNum" sz="quarter" idx="12"/>
          </p:nvPr>
        </p:nvSpPr>
        <p:spPr/>
        <p:txBody>
          <a:bodyPr/>
          <a:lstStyle/>
          <a:p>
            <a:fld id="{5B32B3B2-F0D8-4FEF-B16D-28E95E89C28D}" type="slidenum">
              <a:rPr lang="en-GB" smtClean="0"/>
              <a:t>4</a:t>
            </a:fld>
            <a:endParaRPr lang="en-GB" dirty="0"/>
          </a:p>
        </p:txBody>
      </p:sp>
    </p:spTree>
    <p:extLst>
      <p:ext uri="{BB962C8B-B14F-4D97-AF65-F5344CB8AC3E}">
        <p14:creationId xmlns:p14="http://schemas.microsoft.com/office/powerpoint/2010/main" val="2335135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762000" y="457200"/>
            <a:ext cx="8064896" cy="5937840"/>
          </a:xfrm>
        </p:spPr>
        <p:txBody>
          <a:bodyPr>
            <a:normAutofit fontScale="92500" lnSpcReduction="20000"/>
          </a:bodyPr>
          <a:lstStyle/>
          <a:p>
            <a:pPr marL="45720" indent="0">
              <a:buNone/>
            </a:pPr>
            <a:r>
              <a:rPr lang="en-US" b="1" dirty="0" smtClean="0"/>
              <a:t>Provisions of the Protocol on GAD (2016-2030)</a:t>
            </a:r>
          </a:p>
          <a:p>
            <a:pPr marL="45720" indent="0">
              <a:buNone/>
            </a:pPr>
            <a:endParaRPr lang="en-US" dirty="0" smtClean="0"/>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One: </a:t>
            </a:r>
            <a:r>
              <a:rPr lang="en-US" altLang="en-US" sz="2000" cap="none" dirty="0" smtClean="0">
                <a:latin typeface="Calibri" panose="020F0502020204030204" pitchFamily="34" charset="0"/>
              </a:rPr>
              <a:t>Art 1-3: Definitions; General Principles and Objectives</a:t>
            </a:r>
          </a:p>
          <a:p>
            <a:pPr marL="45720" indent="0">
              <a:lnSpc>
                <a:spcPct val="90000"/>
              </a:lnSpc>
              <a:buNone/>
              <a:defRPr/>
            </a:pPr>
            <a:endParaRPr lang="en-US" altLang="en-US" sz="2000" cap="none" dirty="0" smtClean="0">
              <a:latin typeface="Calibri" panose="020F0502020204030204" pitchFamily="34" charset="0"/>
            </a:endParaRP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Two:</a:t>
            </a:r>
            <a:r>
              <a:rPr lang="en-US" altLang="en-US" sz="2000" cap="none" dirty="0" smtClean="0">
                <a:latin typeface="Calibri" panose="020F0502020204030204" pitchFamily="34" charset="0"/>
              </a:rPr>
              <a:t> Art 4-11: Constitutional  and Legal Rights</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Three</a:t>
            </a:r>
            <a:r>
              <a:rPr lang="en-US" altLang="en-US" sz="2000" cap="none" dirty="0" smtClean="0">
                <a:latin typeface="Calibri" panose="020F0502020204030204" pitchFamily="34" charset="0"/>
              </a:rPr>
              <a:t>: Art 12-13: Governance</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Four:</a:t>
            </a:r>
            <a:r>
              <a:rPr lang="en-US" altLang="en-US" sz="2000" cap="none" dirty="0" smtClean="0">
                <a:latin typeface="Calibri" panose="020F0502020204030204" pitchFamily="34" charset="0"/>
              </a:rPr>
              <a:t> Art 14: Education and Training</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Five:</a:t>
            </a:r>
            <a:r>
              <a:rPr lang="en-US" altLang="en-US" sz="2000" cap="none" dirty="0" smtClean="0">
                <a:latin typeface="Calibri" panose="020F0502020204030204" pitchFamily="34" charset="0"/>
              </a:rPr>
              <a:t> Art 15-art 19: Productive Resources and Employment</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Six:</a:t>
            </a:r>
            <a:r>
              <a:rPr lang="en-US" altLang="en-US" sz="2000" cap="none" dirty="0" smtClean="0">
                <a:latin typeface="Calibri" panose="020F0502020204030204" pitchFamily="34" charset="0"/>
              </a:rPr>
              <a:t> Art 20-art 25: Gender Based Violence</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Seven:</a:t>
            </a:r>
            <a:r>
              <a:rPr lang="en-US" altLang="en-US" sz="2000" cap="none" dirty="0" smtClean="0">
                <a:latin typeface="Calibri" panose="020F0502020204030204" pitchFamily="34" charset="0"/>
              </a:rPr>
              <a:t> Art 26-27: Health, Sexual and Reproductive Health, HIV And AIDS</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Eight:</a:t>
            </a:r>
            <a:r>
              <a:rPr lang="en-US" altLang="en-US" sz="2000" cap="none" dirty="0" smtClean="0">
                <a:latin typeface="Calibri" panose="020F0502020204030204" pitchFamily="34" charset="0"/>
              </a:rPr>
              <a:t> Art 28: Peace Building and Conflict Resolution</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Nine:</a:t>
            </a:r>
            <a:r>
              <a:rPr lang="en-US" altLang="en-US" sz="2000" cap="none" dirty="0" smtClean="0">
                <a:latin typeface="Calibri" panose="020F0502020204030204" pitchFamily="34" charset="0"/>
              </a:rPr>
              <a:t> Art 29- 31: Media, Information and Communication</a:t>
            </a: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Ten:</a:t>
            </a:r>
            <a:r>
              <a:rPr lang="en-US" altLang="en-US" sz="2000" cap="none" dirty="0" smtClean="0">
                <a:latin typeface="Calibri" panose="020F0502020204030204" pitchFamily="34" charset="0"/>
              </a:rPr>
              <a:t> Art 32: Gender and Climate Change</a:t>
            </a:r>
          </a:p>
          <a:p>
            <a:pPr marL="45720" indent="0">
              <a:lnSpc>
                <a:spcPct val="90000"/>
              </a:lnSpc>
              <a:buNone/>
              <a:defRPr/>
            </a:pPr>
            <a:endParaRPr lang="en-US" altLang="en-US" sz="2000" cap="none" dirty="0" smtClean="0">
              <a:latin typeface="Calibri" panose="020F0502020204030204" pitchFamily="34" charset="0"/>
            </a:endParaRPr>
          </a:p>
          <a:p>
            <a:pPr>
              <a:lnSpc>
                <a:spcPct val="90000"/>
              </a:lnSpc>
              <a:buFont typeface="Wingdings" panose="05000000000000000000" pitchFamily="2" charset="2"/>
              <a:buChar char="ü"/>
              <a:defRPr/>
            </a:pPr>
            <a:r>
              <a:rPr lang="en-US" altLang="en-US" sz="2000" b="1" cap="none" dirty="0" smtClean="0">
                <a:latin typeface="Calibri" panose="020F0502020204030204" pitchFamily="34" charset="0"/>
              </a:rPr>
              <a:t>Part Eleven: </a:t>
            </a:r>
            <a:r>
              <a:rPr lang="en-US" altLang="en-US" sz="2000" cap="none" dirty="0" smtClean="0">
                <a:latin typeface="Calibri" panose="020F0502020204030204" pitchFamily="34" charset="0"/>
              </a:rPr>
              <a:t>Art 33- 44 Final Provisions (Remedies; Financial Provisions; Institutional Arrangements; Implementation, Monitoring And Evaluation ; Settlement Of Disputes; Withdrawal; Amendments, Signature, Ratification, Entry into Force; Accession and Depositary</a:t>
            </a:r>
          </a:p>
          <a:p>
            <a:pPr marL="45720" indent="0">
              <a:buNone/>
            </a:pPr>
            <a:endParaRPr lang="en-US" cap="none" dirty="0"/>
          </a:p>
        </p:txBody>
      </p:sp>
      <p:sp>
        <p:nvSpPr>
          <p:cNvPr id="3" name="Slide Number Placeholder 2"/>
          <p:cNvSpPr>
            <a:spLocks noGrp="1"/>
          </p:cNvSpPr>
          <p:nvPr>
            <p:ph type="sldNum" sz="quarter" idx="12"/>
          </p:nvPr>
        </p:nvSpPr>
        <p:spPr/>
        <p:txBody>
          <a:bodyPr/>
          <a:lstStyle/>
          <a:p>
            <a:fld id="{5B32B3B2-F0D8-4FEF-B16D-28E95E89C28D}" type="slidenum">
              <a:rPr lang="en-GB" smtClean="0"/>
              <a:t>5</a:t>
            </a:fld>
            <a:endParaRPr lang="en-GB" dirty="0"/>
          </a:p>
        </p:txBody>
      </p:sp>
    </p:spTree>
    <p:extLst>
      <p:ext uri="{BB962C8B-B14F-4D97-AF65-F5344CB8AC3E}">
        <p14:creationId xmlns:p14="http://schemas.microsoft.com/office/powerpoint/2010/main" val="138233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D7095C-2B5A-430C-907B-72A4550A2C11}"/>
</file>

<file path=customXml/itemProps2.xml><?xml version="1.0" encoding="utf-8"?>
<ds:datastoreItem xmlns:ds="http://schemas.openxmlformats.org/officeDocument/2006/customXml" ds:itemID="{51E8D74E-45EF-434A-B08C-74821ABDB209}"/>
</file>

<file path=customXml/itemProps3.xml><?xml version="1.0" encoding="utf-8"?>
<ds:datastoreItem xmlns:ds="http://schemas.openxmlformats.org/officeDocument/2006/customXml" ds:itemID="{E5518835-7196-489F-8A44-A2B87E6694E7}"/>
</file>

<file path=docProps/app.xml><?xml version="1.0" encoding="utf-8"?>
<Properties xmlns="http://schemas.openxmlformats.org/officeDocument/2006/extended-properties" xmlns:vt="http://schemas.openxmlformats.org/officeDocument/2006/docPropsVTypes">
  <Template>Droplet</Template>
  <TotalTime>4680</TotalTime>
  <Words>412</Words>
  <Application>Microsoft Office PowerPoint</Application>
  <PresentationFormat>On-screen Show (4:3)</PresentationFormat>
  <Paragraphs>47</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Courier New</vt:lpstr>
      <vt:lpstr>Tw Cen MT</vt:lpstr>
      <vt:lpstr>Wingdings</vt:lpstr>
      <vt:lpstr>Droplet</vt:lpstr>
      <vt:lpstr>PowerPoint Presentation</vt:lpstr>
      <vt:lpstr>PowerPoint Presentation</vt:lpstr>
      <vt:lpstr>Objectives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Rughoo Kajal</dc:creator>
  <cp:lastModifiedBy>user</cp:lastModifiedBy>
  <cp:revision>676</cp:revision>
  <cp:lastPrinted>2020-07-08T09:31:03Z</cp:lastPrinted>
  <dcterms:created xsi:type="dcterms:W3CDTF">2016-04-16T07:13:01Z</dcterms:created>
  <dcterms:modified xsi:type="dcterms:W3CDTF">2020-09-08T10:15:36Z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